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7" r:id="rId2"/>
    <p:sldId id="258" r:id="rId3"/>
    <p:sldId id="259" r:id="rId4"/>
    <p:sldId id="261" r:id="rId5"/>
    <p:sldId id="280" r:id="rId6"/>
    <p:sldId id="260" r:id="rId7"/>
    <p:sldId id="275" r:id="rId8"/>
    <p:sldId id="263" r:id="rId9"/>
    <p:sldId id="262" r:id="rId10"/>
    <p:sldId id="269" r:id="rId11"/>
    <p:sldId id="265" r:id="rId12"/>
    <p:sldId id="279" r:id="rId13"/>
    <p:sldId id="267" r:id="rId14"/>
    <p:sldId id="276" r:id="rId15"/>
    <p:sldId id="266" r:id="rId16"/>
    <p:sldId id="278" r:id="rId17"/>
    <p:sldId id="277" r:id="rId18"/>
    <p:sldId id="281" r:id="rId19"/>
    <p:sldId id="273" r:id="rId20"/>
    <p:sldId id="282" r:id="rId21"/>
    <p:sldId id="283" r:id="rId22"/>
    <p:sldId id="274" r:id="rId23"/>
  </p:sldIdLst>
  <p:sldSz cx="12192000" cy="6858000"/>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80" userDrawn="1">
          <p15:clr>
            <a:srgbClr val="A4A3A4"/>
          </p15:clr>
        </p15:guide>
        <p15:guide id="4" pos="1920" userDrawn="1">
          <p15:clr>
            <a:srgbClr val="A4A3A4"/>
          </p15:clr>
        </p15:guide>
        <p15:guide id="5"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00FF"/>
    <a:srgbClr val="A7A9AC"/>
    <a:srgbClr val="2738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5" autoAdjust="0"/>
    <p:restoredTop sz="79581" autoAdjust="0"/>
  </p:normalViewPr>
  <p:slideViewPr>
    <p:cSldViewPr>
      <p:cViewPr varScale="1">
        <p:scale>
          <a:sx n="88" d="100"/>
          <a:sy n="88" d="100"/>
        </p:scale>
        <p:origin x="1176" y="84"/>
      </p:cViewPr>
      <p:guideLst>
        <p:guide orient="horz" pos="2160"/>
        <p:guide pos="3840"/>
        <p:guide orient="horz" pos="480"/>
        <p:guide pos="1920"/>
        <p:guide pos="57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72505C55-F33A-4FD0-B94D-27B794F8A0B5}" type="datetimeFigureOut">
              <a:rPr lang="en-US" smtClean="0"/>
              <a:t>6/3/2019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9C84038E-F81E-4D7E-BBA7-624BFE5CCE25}" type="slidenum">
              <a:rPr lang="en-US" smtClean="0"/>
              <a:t>‹#›</a:t>
            </a:fld>
            <a:endParaRPr lang="en-US"/>
          </a:p>
        </p:txBody>
      </p:sp>
    </p:spTree>
    <p:extLst>
      <p:ext uri="{BB962C8B-B14F-4D97-AF65-F5344CB8AC3E}">
        <p14:creationId xmlns:p14="http://schemas.microsoft.com/office/powerpoint/2010/main" val="422215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1675" y="1152525"/>
            <a:ext cx="5530850" cy="3111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a:t>
            </a:fld>
            <a:endParaRPr lang="en-US"/>
          </a:p>
        </p:txBody>
      </p:sp>
    </p:spTree>
    <p:extLst>
      <p:ext uri="{BB962C8B-B14F-4D97-AF65-F5344CB8AC3E}">
        <p14:creationId xmlns:p14="http://schemas.microsoft.com/office/powerpoint/2010/main" val="1585771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10</a:t>
            </a:fld>
            <a:endParaRPr lang="en-US"/>
          </a:p>
        </p:txBody>
      </p:sp>
    </p:spTree>
    <p:extLst>
      <p:ext uri="{BB962C8B-B14F-4D97-AF65-F5344CB8AC3E}">
        <p14:creationId xmlns:p14="http://schemas.microsoft.com/office/powerpoint/2010/main" val="694814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retention coefficient of the residues when fit a linear model explaining retention time.</a:t>
            </a:r>
          </a:p>
          <a:p>
            <a:endParaRPr lang="en-US" dirty="0" smtClean="0"/>
          </a:p>
          <a:p>
            <a:r>
              <a:rPr lang="en-US" dirty="0" smtClean="0"/>
              <a:t>Too little acid, we see residues move (ex. the acidic moves more to neutral since around the </a:t>
            </a:r>
            <a:r>
              <a:rPr lang="en-US" dirty="0" err="1" smtClean="0"/>
              <a:t>pKa</a:t>
            </a:r>
            <a:r>
              <a:rPr lang="en-US" dirty="0" smtClean="0"/>
              <a:t> of residues.)</a:t>
            </a:r>
          </a:p>
          <a:p>
            <a:endParaRPr lang="en-US" dirty="0" smtClean="0"/>
          </a:p>
          <a:p>
            <a:r>
              <a:rPr lang="en-US" dirty="0" smtClean="0"/>
              <a:t>Even though pH changes,</a:t>
            </a:r>
            <a:r>
              <a:rPr lang="en-US" baseline="0" dirty="0" smtClean="0"/>
              <a:t> changes may indicate more buffering capacity</a:t>
            </a:r>
            <a:endParaRPr lang="en-US" dirty="0" smtClean="0"/>
          </a:p>
          <a:p>
            <a:endParaRPr lang="en-US" dirty="0" smtClean="0"/>
          </a:p>
          <a:p>
            <a:endParaRPr lang="en-US" dirty="0" smtClean="0"/>
          </a:p>
          <a:p>
            <a:r>
              <a:rPr lang="en-US" dirty="0" smtClean="0"/>
              <a:t>So the deviation from the line will indicate</a:t>
            </a:r>
          </a:p>
          <a:p>
            <a:endParaRPr lang="en-US" dirty="0" smtClean="0"/>
          </a:p>
          <a:p>
            <a:r>
              <a:rPr lang="en-US" dirty="0" smtClean="0"/>
              <a:t>No acid added and we see acidic/basic</a:t>
            </a:r>
            <a:r>
              <a:rPr lang="en-US" baseline="0" dirty="0" smtClean="0"/>
              <a:t> residues shift</a:t>
            </a:r>
            <a:endParaRPr lang="en-US" dirty="0" smtClean="0"/>
          </a:p>
          <a:p>
            <a:endParaRPr lang="en-US" dirty="0" smtClean="0"/>
          </a:p>
          <a:p>
            <a:r>
              <a:rPr lang="en-US" dirty="0" smtClean="0"/>
              <a:t>If residues are linear, but shifted, the likely pumps</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11</a:t>
            </a:fld>
            <a:endParaRPr lang="en-US"/>
          </a:p>
        </p:txBody>
      </p:sp>
    </p:spTree>
    <p:extLst>
      <p:ext uri="{BB962C8B-B14F-4D97-AF65-F5344CB8AC3E}">
        <p14:creationId xmlns:p14="http://schemas.microsoft.com/office/powerpoint/2010/main" val="432384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what is autocorrelation, and start with</a:t>
            </a:r>
            <a:r>
              <a:rPr lang="en-US" baseline="0" dirty="0" smtClean="0"/>
              <a:t> lag-1</a:t>
            </a:r>
          </a:p>
          <a:p>
            <a:r>
              <a:rPr lang="en-US" baseline="0" dirty="0" smtClean="0"/>
              <a:t>But lead into hot his can be used beyond lag-1</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12</a:t>
            </a:fld>
            <a:endParaRPr lang="en-US"/>
          </a:p>
        </p:txBody>
      </p:sp>
    </p:spTree>
    <p:extLst>
      <p:ext uri="{BB962C8B-B14F-4D97-AF65-F5344CB8AC3E}">
        <p14:creationId xmlns:p14="http://schemas.microsoft.com/office/powerpoint/2010/main" val="2297109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MSQC and </a:t>
            </a:r>
            <a:r>
              <a:rPr lang="en-US" dirty="0" err="1" smtClean="0"/>
              <a:t>QuaMeter</a:t>
            </a:r>
            <a:r>
              <a:rPr lang="en-US" baseline="0" dirty="0" smtClean="0"/>
              <a:t> </a:t>
            </a:r>
            <a:r>
              <a:rPr lang="en-US" b="0" baseline="0" dirty="0" smtClean="0"/>
              <a:t>emphasized </a:t>
            </a:r>
            <a:r>
              <a:rPr lang="en-US" sz="1200" b="0" i="0" u="none" strike="noStrike" kern="1200" baseline="0" dirty="0" smtClean="0">
                <a:solidFill>
                  <a:schemeClr val="tx1"/>
                </a:solidFill>
                <a:latin typeface="+mn-lt"/>
                <a:ea typeface="+mn-ea"/>
                <a:cs typeface="+mn-cs"/>
              </a:rPr>
              <a:t>quartiles for peak widths to give robust behavior in extreme variation. This is a similar mindset where we want to represent the whole gradient without being as influenced by peak shape.</a:t>
            </a:r>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C84038E-F81E-4D7E-BBA7-624BFE5CCE25}" type="slidenum">
              <a:rPr lang="en-US" smtClean="0"/>
              <a:t>13</a:t>
            </a:fld>
            <a:endParaRPr lang="en-US"/>
          </a:p>
        </p:txBody>
      </p:sp>
    </p:spTree>
    <p:extLst>
      <p:ext uri="{BB962C8B-B14F-4D97-AF65-F5344CB8AC3E}">
        <p14:creationId xmlns:p14="http://schemas.microsoft.com/office/powerpoint/2010/main" val="871645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Overcomes some limitations to peak fitting issues, and instead create a robust measure across the gradient</a:t>
            </a:r>
            <a:endParaRPr lang="en-US" b="0" dirty="0"/>
          </a:p>
        </p:txBody>
      </p:sp>
      <p:sp>
        <p:nvSpPr>
          <p:cNvPr id="4" name="Slide Number Placeholder 3"/>
          <p:cNvSpPr>
            <a:spLocks noGrp="1"/>
          </p:cNvSpPr>
          <p:nvPr>
            <p:ph type="sldNum" sz="quarter" idx="10"/>
          </p:nvPr>
        </p:nvSpPr>
        <p:spPr/>
        <p:txBody>
          <a:bodyPr/>
          <a:lstStyle/>
          <a:p>
            <a:fld id="{9C84038E-F81E-4D7E-BBA7-624BFE5CCE25}" type="slidenum">
              <a:rPr lang="en-US" smtClean="0"/>
              <a:t>14</a:t>
            </a:fld>
            <a:endParaRPr lang="en-US"/>
          </a:p>
        </p:txBody>
      </p:sp>
    </p:spTree>
    <p:extLst>
      <p:ext uri="{BB962C8B-B14F-4D97-AF65-F5344CB8AC3E}">
        <p14:creationId xmlns:p14="http://schemas.microsoft.com/office/powerpoint/2010/main" val="608300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15</a:t>
            </a:fld>
            <a:endParaRPr lang="en-US"/>
          </a:p>
        </p:txBody>
      </p:sp>
    </p:spTree>
    <p:extLst>
      <p:ext uri="{BB962C8B-B14F-4D97-AF65-F5344CB8AC3E}">
        <p14:creationId xmlns:p14="http://schemas.microsoft.com/office/powerpoint/2010/main" val="3125289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16</a:t>
            </a:fld>
            <a:endParaRPr lang="en-US"/>
          </a:p>
        </p:txBody>
      </p:sp>
    </p:spTree>
    <p:extLst>
      <p:ext uri="{BB962C8B-B14F-4D97-AF65-F5344CB8AC3E}">
        <p14:creationId xmlns:p14="http://schemas.microsoft.com/office/powerpoint/2010/main" val="1294746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able</a:t>
            </a:r>
            <a:r>
              <a:rPr lang="en-US" baseline="0" dirty="0" smtClean="0"/>
              <a:t> to generate a metric related to stability across the whole run</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17</a:t>
            </a:fld>
            <a:endParaRPr lang="en-US"/>
          </a:p>
        </p:txBody>
      </p:sp>
    </p:spTree>
    <p:extLst>
      <p:ext uri="{BB962C8B-B14F-4D97-AF65-F5344CB8AC3E}">
        <p14:creationId xmlns:p14="http://schemas.microsoft.com/office/powerpoint/2010/main" val="3735666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18</a:t>
            </a:fld>
            <a:endParaRPr lang="en-US"/>
          </a:p>
        </p:txBody>
      </p:sp>
    </p:spTree>
    <p:extLst>
      <p:ext uri="{BB962C8B-B14F-4D97-AF65-F5344CB8AC3E}">
        <p14:creationId xmlns:p14="http://schemas.microsoft.com/office/powerpoint/2010/main" val="2754319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Reporting:</a:t>
            </a:r>
          </a:p>
          <a:p>
            <a:pPr marL="342900" indent="-342900">
              <a:buFont typeface="Wingdings" panose="05000000000000000000" pitchFamily="2" charset="2"/>
              <a:buChar char="Ø"/>
            </a:pPr>
            <a:r>
              <a:rPr lang="en-US" sz="2000" dirty="0" smtClean="0"/>
              <a:t>Pipeline generates a high-level graphical summary and a detailed report </a:t>
            </a:r>
          </a:p>
          <a:p>
            <a:pPr marL="342900" indent="-342900">
              <a:buFont typeface="Wingdings" panose="05000000000000000000" pitchFamily="2" charset="2"/>
              <a:buChar char="Ø"/>
            </a:pPr>
            <a:r>
              <a:rPr lang="en-US" sz="2000" dirty="0" smtClean="0"/>
              <a:t>Allows easy communication of system suitability across labs and to users</a:t>
            </a:r>
          </a:p>
          <a:p>
            <a:pPr marL="800100" lvl="1" indent="-342900">
              <a:buFont typeface="Wingdings" panose="05000000000000000000" pitchFamily="2" charset="2"/>
              <a:buChar char="Ø"/>
            </a:pPr>
            <a:r>
              <a:rPr lang="en-US" sz="2000" dirty="0" smtClean="0"/>
              <a:t>Share electronic report</a:t>
            </a:r>
          </a:p>
          <a:p>
            <a:pPr marL="800100" lvl="1" indent="-342900">
              <a:buFont typeface="Wingdings" panose="05000000000000000000" pitchFamily="2" charset="2"/>
              <a:buChar char="Ø"/>
            </a:pPr>
            <a:r>
              <a:rPr lang="en-US" sz="2000" dirty="0" smtClean="0"/>
              <a:t>Share URL of relevant QC</a:t>
            </a:r>
          </a:p>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19</a:t>
            </a:fld>
            <a:endParaRPr lang="en-US"/>
          </a:p>
        </p:txBody>
      </p:sp>
    </p:spTree>
    <p:extLst>
      <p:ext uri="{BB962C8B-B14F-4D97-AF65-F5344CB8AC3E}">
        <p14:creationId xmlns:p14="http://schemas.microsoft.com/office/powerpoint/2010/main" val="3265910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 you know you your system is working properly before/during your analysis</a:t>
            </a:r>
          </a:p>
          <a:p>
            <a:endParaRPr lang="en-US" baseline="0" dirty="0" smtClean="0"/>
          </a:p>
          <a:p>
            <a:r>
              <a:rPr lang="en-US" baseline="0" dirty="0" smtClean="0"/>
              <a:t>Benchmarked relevant Sample – old days was BSA, now is HeLa</a:t>
            </a:r>
          </a:p>
          <a:p>
            <a:r>
              <a:rPr lang="en-US" b="1" baseline="0" dirty="0" smtClean="0">
                <a:solidFill>
                  <a:srgbClr val="FF0000"/>
                </a:solidFill>
              </a:rPr>
              <a:t>Key point, aside from obvious, is how you can run BSA on a  poorly performing modern mass spec and get “good” values.</a:t>
            </a:r>
          </a:p>
          <a:p>
            <a:endParaRPr lang="en-US" baseline="0" dirty="0" smtClean="0"/>
          </a:p>
          <a:p>
            <a:r>
              <a:rPr lang="en-US" baseline="0" dirty="0" smtClean="0"/>
              <a:t>How do you evaluate?</a:t>
            </a:r>
          </a:p>
        </p:txBody>
      </p:sp>
      <p:sp>
        <p:nvSpPr>
          <p:cNvPr id="4" name="Slide Number Placeholder 3"/>
          <p:cNvSpPr>
            <a:spLocks noGrp="1"/>
          </p:cNvSpPr>
          <p:nvPr>
            <p:ph type="sldNum" sz="quarter" idx="10"/>
          </p:nvPr>
        </p:nvSpPr>
        <p:spPr/>
        <p:txBody>
          <a:bodyPr/>
          <a:lstStyle/>
          <a:p>
            <a:fld id="{9C84038E-F81E-4D7E-BBA7-624BFE5CCE25}" type="slidenum">
              <a:rPr lang="en-US" smtClean="0"/>
              <a:t>2</a:t>
            </a:fld>
            <a:endParaRPr lang="en-US"/>
          </a:p>
        </p:txBody>
      </p:sp>
    </p:spTree>
    <p:extLst>
      <p:ext uri="{BB962C8B-B14F-4D97-AF65-F5344CB8AC3E}">
        <p14:creationId xmlns:p14="http://schemas.microsoft.com/office/powerpoint/2010/main" val="468522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smtClean="0"/>
              <a:t>Just click the colored regions to pull up the sub-reports.</a:t>
            </a:r>
            <a:endParaRPr lang="en-US" sz="2000" dirty="0" smtClean="0"/>
          </a:p>
          <a:p>
            <a:endParaRPr lang="en-US" sz="2000" dirty="0" smtClean="0"/>
          </a:p>
          <a:p>
            <a:r>
              <a:rPr lang="en-US" sz="2000" dirty="0" smtClean="0"/>
              <a:t>Even though we didn’t focus</a:t>
            </a:r>
            <a:r>
              <a:rPr lang="en-US" sz="2000" baseline="0" dirty="0" smtClean="0"/>
              <a:t> on optimizing for mobile, this actually works pretty well on a small screen. </a:t>
            </a:r>
          </a:p>
          <a:p>
            <a:endParaRPr lang="en-US" sz="2000" baseline="0" dirty="0" smtClean="0"/>
          </a:p>
          <a:p>
            <a:r>
              <a:rPr lang="en-US" sz="2000" baseline="0" dirty="0" smtClean="0"/>
              <a:t>Also, I want to re-iterate that this URL is unique and can be shared with users or colleagues. In practice this can be very useful (similar btw to what </a:t>
            </a:r>
            <a:r>
              <a:rPr lang="en-US" sz="2000" baseline="0" dirty="0" err="1" smtClean="0"/>
              <a:t>AutoQC</a:t>
            </a:r>
            <a:r>
              <a:rPr lang="en-US" sz="2000" baseline="0" dirty="0" smtClean="0"/>
              <a:t> now provides)</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20</a:t>
            </a:fld>
            <a:endParaRPr lang="en-US"/>
          </a:p>
        </p:txBody>
      </p:sp>
    </p:spTree>
    <p:extLst>
      <p:ext uri="{BB962C8B-B14F-4D97-AF65-F5344CB8AC3E}">
        <p14:creationId xmlns:p14="http://schemas.microsoft.com/office/powerpoint/2010/main" val="2875663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21</a:t>
            </a:fld>
            <a:endParaRPr lang="en-US"/>
          </a:p>
        </p:txBody>
      </p:sp>
    </p:spTree>
    <p:extLst>
      <p:ext uri="{BB962C8B-B14F-4D97-AF65-F5344CB8AC3E}">
        <p14:creationId xmlns:p14="http://schemas.microsoft.com/office/powerpoint/2010/main" val="3494490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22</a:t>
            </a:fld>
            <a:endParaRPr lang="en-US"/>
          </a:p>
        </p:txBody>
      </p:sp>
    </p:spTree>
    <p:extLst>
      <p:ext uri="{BB962C8B-B14F-4D97-AF65-F5344CB8AC3E}">
        <p14:creationId xmlns:p14="http://schemas.microsoft.com/office/powerpoint/2010/main" val="4219780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3</a:t>
            </a:fld>
            <a:endParaRPr lang="en-US"/>
          </a:p>
        </p:txBody>
      </p:sp>
    </p:spTree>
    <p:extLst>
      <p:ext uri="{BB962C8B-B14F-4D97-AF65-F5344CB8AC3E}">
        <p14:creationId xmlns:p14="http://schemas.microsoft.com/office/powerpoint/2010/main" val="3136023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MSQC</a:t>
            </a:r>
            <a:r>
              <a:rPr lang="en-US" baseline="0" dirty="0" smtClean="0"/>
              <a:t>:</a:t>
            </a:r>
            <a:endParaRPr lang="en-US" dirty="0" smtClean="0"/>
          </a:p>
          <a:p>
            <a:r>
              <a:rPr lang="en-US" dirty="0" smtClean="0"/>
              <a:t>46 quality metrics related to chromatography, ion source, MS1 and MS2, as well as peptide identifications</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4</a:t>
            </a:fld>
            <a:endParaRPr lang="en-US"/>
          </a:p>
        </p:txBody>
      </p:sp>
    </p:spTree>
    <p:extLst>
      <p:ext uri="{BB962C8B-B14F-4D97-AF65-F5344CB8AC3E}">
        <p14:creationId xmlns:p14="http://schemas.microsoft.com/office/powerpoint/2010/main" val="140027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go narrative here. I want to point out that my tech (which I don’t have one, but don’t tell) is in the lab and they just calibrated</a:t>
            </a:r>
            <a:r>
              <a:rPr lang="en-US" baseline="0" dirty="0" smtClean="0"/>
              <a:t> the instrument. Our SOP is to run a commercial digest on a predefined method. QC </a:t>
            </a:r>
            <a:r>
              <a:rPr lang="en-US" baseline="0" dirty="0" err="1" smtClean="0"/>
              <a:t>Benchmarker</a:t>
            </a:r>
            <a:r>
              <a:rPr lang="en-US" baseline="0" dirty="0" smtClean="0"/>
              <a:t> will allow them to drop the resulting raw file onto the website and get back high-level data. No input required.</a:t>
            </a:r>
          </a:p>
          <a:p>
            <a:endParaRPr lang="en-US" baseline="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5</a:t>
            </a:fld>
            <a:endParaRPr lang="en-US"/>
          </a:p>
        </p:txBody>
      </p:sp>
    </p:spTree>
    <p:extLst>
      <p:ext uri="{BB962C8B-B14F-4D97-AF65-F5344CB8AC3E}">
        <p14:creationId xmlns:p14="http://schemas.microsoft.com/office/powerpoint/2010/main" val="150629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By using a known material and known conditions, we effectively have 10,000s of known spikes at different concentrations and chemistries spanning the entire LC separation. </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6</a:t>
            </a:fld>
            <a:endParaRPr lang="en-US"/>
          </a:p>
        </p:txBody>
      </p:sp>
    </p:spTree>
    <p:extLst>
      <p:ext uri="{BB962C8B-B14F-4D97-AF65-F5344CB8AC3E}">
        <p14:creationId xmlns:p14="http://schemas.microsoft.com/office/powerpoint/2010/main" val="1162861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Website:</a:t>
            </a:r>
          </a:p>
          <a:p>
            <a:pPr marL="342900" indent="-342900">
              <a:buFont typeface="Wingdings" panose="05000000000000000000" pitchFamily="2" charset="2"/>
              <a:buChar char="Ø"/>
            </a:pPr>
            <a:r>
              <a:rPr lang="en-US" sz="1200" dirty="0" smtClean="0"/>
              <a:t>Containerized Linux OS with R, Python, </a:t>
            </a:r>
            <a:r>
              <a:rPr lang="en-US" sz="1200" dirty="0" err="1" smtClean="0"/>
              <a:t>Redis</a:t>
            </a:r>
            <a:r>
              <a:rPr lang="en-US" sz="1200" dirty="0" smtClean="0"/>
              <a:t> and Celery</a:t>
            </a:r>
          </a:p>
          <a:p>
            <a:pPr marL="342900" indent="-342900">
              <a:buFont typeface="Wingdings" panose="05000000000000000000" pitchFamily="2" charset="2"/>
              <a:buChar char="Ø"/>
            </a:pPr>
            <a:r>
              <a:rPr lang="en-US" sz="1200" dirty="0" smtClean="0"/>
              <a:t>TPP (wine) used for  conversion and identifications</a:t>
            </a:r>
          </a:p>
          <a:p>
            <a:pPr marL="342900" indent="-342900">
              <a:buFont typeface="Wingdings" panose="05000000000000000000" pitchFamily="2" charset="2"/>
              <a:buChar char="Ø"/>
            </a:pPr>
            <a:r>
              <a:rPr lang="en-US" sz="1200" dirty="0" smtClean="0"/>
              <a:t>Existing R packages: </a:t>
            </a:r>
            <a:r>
              <a:rPr lang="en-US" sz="1200" dirty="0" err="1" smtClean="0"/>
              <a:t>mzR</a:t>
            </a:r>
            <a:r>
              <a:rPr lang="en-US" sz="1200" dirty="0" smtClean="0"/>
              <a:t>, </a:t>
            </a:r>
            <a:r>
              <a:rPr lang="en-US" sz="1200" dirty="0" err="1" smtClean="0"/>
              <a:t>MSnbase</a:t>
            </a:r>
            <a:r>
              <a:rPr lang="en-US" sz="1200" dirty="0" smtClean="0"/>
              <a:t>, </a:t>
            </a:r>
            <a:r>
              <a:rPr lang="en-US" sz="1200" dirty="0" err="1" smtClean="0"/>
              <a:t>pepXMLTab</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7</a:t>
            </a:fld>
            <a:endParaRPr lang="en-US"/>
          </a:p>
        </p:txBody>
      </p:sp>
    </p:spTree>
    <p:extLst>
      <p:ext uri="{BB962C8B-B14F-4D97-AF65-F5344CB8AC3E}">
        <p14:creationId xmlns:p14="http://schemas.microsoft.com/office/powerpoint/2010/main" val="3886533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8</a:t>
            </a:fld>
            <a:endParaRPr lang="en-US"/>
          </a:p>
        </p:txBody>
      </p:sp>
    </p:spTree>
    <p:extLst>
      <p:ext uri="{BB962C8B-B14F-4D97-AF65-F5344CB8AC3E}">
        <p14:creationId xmlns:p14="http://schemas.microsoft.com/office/powerpoint/2010/main" val="75148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development</a:t>
            </a:r>
            <a:r>
              <a:rPr lang="en-US" sz="1200" baseline="0" dirty="0" smtClean="0"/>
              <a:t> of data used for QC </a:t>
            </a:r>
            <a:r>
              <a:rPr lang="en-US" sz="1200" baseline="0" dirty="0" err="1" smtClean="0"/>
              <a:t>Benchmarker</a:t>
            </a:r>
            <a:r>
              <a:rPr lang="en-US" sz="1200" baseline="0" dirty="0" smtClean="0"/>
              <a:t> testing required using a standard sample, gradient and MS/MS. For now this has focused on thermos instruments and a 2 hour 200ng HeLa injection.</a:t>
            </a:r>
            <a:endParaRPr lang="en-US" sz="1200" dirty="0" smtClean="0"/>
          </a:p>
          <a:p>
            <a:pPr marL="0" indent="0">
              <a:buFont typeface="Wingdings" panose="05000000000000000000" pitchFamily="2" charset="2"/>
              <a:buNone/>
            </a:pPr>
            <a:endParaRPr lang="en-US" sz="1200" dirty="0" smtClean="0"/>
          </a:p>
          <a:p>
            <a:r>
              <a:rPr lang="en-US" sz="1200" dirty="0" smtClean="0"/>
              <a:t>Generated ~70 runs specifically looking at:</a:t>
            </a:r>
          </a:p>
          <a:p>
            <a:pPr marL="285750" indent="-285750">
              <a:buFont typeface="Wingdings" panose="05000000000000000000" pitchFamily="2" charset="2"/>
              <a:buChar char="Ø"/>
            </a:pPr>
            <a:r>
              <a:rPr lang="en-US" sz="1200" dirty="0" smtClean="0"/>
              <a:t>Mobile phase pH (0.1% formic acid to no formic acid)</a:t>
            </a:r>
          </a:p>
          <a:p>
            <a:pPr marL="285750" indent="-285750">
              <a:buFont typeface="Wingdings" panose="05000000000000000000" pitchFamily="2" charset="2"/>
              <a:buChar char="Ø"/>
            </a:pPr>
            <a:r>
              <a:rPr lang="en-US" sz="1200" dirty="0" smtClean="0"/>
              <a:t>Different amounts of HeLa on column (50 to 1000 ng)</a:t>
            </a:r>
          </a:p>
          <a:p>
            <a:pPr marL="285750" indent="-285750">
              <a:buFont typeface="Wingdings" panose="05000000000000000000" pitchFamily="2" charset="2"/>
              <a:buChar char="Ø"/>
            </a:pPr>
            <a:r>
              <a:rPr lang="en-US" sz="1200" dirty="0" smtClean="0"/>
              <a:t>Sub-optimal collision energy</a:t>
            </a:r>
          </a:p>
          <a:p>
            <a:pPr marL="285750" indent="-285750">
              <a:buFont typeface="Wingdings" panose="05000000000000000000" pitchFamily="2" charset="2"/>
              <a:buChar char="Ø"/>
            </a:pPr>
            <a:r>
              <a:rPr lang="en-US" sz="1200" dirty="0" smtClean="0"/>
              <a:t>Attempted to degrade HeLa</a:t>
            </a:r>
          </a:p>
          <a:p>
            <a:pPr marL="285750" indent="-285750">
              <a:buFont typeface="Wingdings" panose="05000000000000000000" pitchFamily="2" charset="2"/>
              <a:buChar char="Ø"/>
            </a:pPr>
            <a:r>
              <a:rPr lang="en-US" sz="1200" dirty="0" smtClean="0"/>
              <a:t>Runs before and after MS cleaning</a:t>
            </a:r>
          </a:p>
          <a:p>
            <a:pPr marL="285750" indent="-285750">
              <a:buFont typeface="Wingdings" panose="05000000000000000000" pitchFamily="2" charset="2"/>
              <a:buChar char="Ø"/>
            </a:pPr>
            <a:r>
              <a:rPr lang="en-US" sz="1200" dirty="0" smtClean="0"/>
              <a:t>Attempted to decrease transfer efficiency</a:t>
            </a:r>
          </a:p>
          <a:p>
            <a:pPr marL="285750" indent="-285750">
              <a:buFont typeface="Wingdings" panose="05000000000000000000" pitchFamily="2" charset="2"/>
              <a:buChar char="Ø"/>
            </a:pPr>
            <a:r>
              <a:rPr lang="en-US" sz="1200" dirty="0" smtClean="0"/>
              <a:t>Mass error (couldn’t get over 8 ppm)</a:t>
            </a:r>
          </a:p>
          <a:p>
            <a:pPr marL="285750" indent="-285750">
              <a:buFont typeface="Wingdings" panose="05000000000000000000" pitchFamily="2" charset="2"/>
              <a:buChar char="Ø"/>
            </a:pPr>
            <a:r>
              <a:rPr lang="en-US" sz="1200" dirty="0" smtClean="0"/>
              <a:t>Running on a different platform (QE classic v </a:t>
            </a:r>
            <a:r>
              <a:rPr lang="en-US" sz="1200" dirty="0" err="1" smtClean="0"/>
              <a:t>Lumos</a:t>
            </a:r>
            <a:r>
              <a:rPr lang="en-US" sz="1200" dirty="0" smtClean="0"/>
              <a:t>)</a:t>
            </a:r>
          </a:p>
          <a:p>
            <a:pPr marL="285750" indent="-285750">
              <a:buFont typeface="Wingdings" panose="05000000000000000000" pitchFamily="2" charset="2"/>
              <a:buChar char="Ø"/>
            </a:pPr>
            <a:r>
              <a:rPr lang="en-US" sz="1200" dirty="0" smtClean="0"/>
              <a:t>15 runs across a year</a:t>
            </a:r>
          </a:p>
          <a:p>
            <a:pPr marL="0" indent="0">
              <a:buFont typeface="Wingdings" panose="05000000000000000000" pitchFamily="2" charset="2"/>
              <a:buNone/>
            </a:pPr>
            <a:endParaRPr lang="en-US" sz="120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9</a:t>
            </a:fld>
            <a:endParaRPr lang="en-US"/>
          </a:p>
        </p:txBody>
      </p:sp>
    </p:spTree>
    <p:extLst>
      <p:ext uri="{BB962C8B-B14F-4D97-AF65-F5344CB8AC3E}">
        <p14:creationId xmlns:p14="http://schemas.microsoft.com/office/powerpoint/2010/main" val="1245052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0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88625" y="4495800"/>
            <a:ext cx="10225617" cy="838200"/>
          </a:xfrm>
        </p:spPr>
        <p:txBody>
          <a:bodyPr>
            <a:normAutofit/>
          </a:bodyPr>
          <a:lstStyle>
            <a:lvl1pPr>
              <a:defRPr sz="1600" baseline="0">
                <a:solidFill>
                  <a:schemeClr val="accent1">
                    <a:lumMod val="50000"/>
                  </a:schemeClr>
                </a:solidFill>
              </a:defRPr>
            </a:lvl1pPr>
          </a:lstStyle>
          <a:p>
            <a:pPr lvl="0"/>
            <a:r>
              <a:rPr lang="en-US" dirty="0" smtClean="0"/>
              <a:t>Click to edit Master text styles</a:t>
            </a:r>
          </a:p>
        </p:txBody>
      </p:sp>
      <p:sp>
        <p:nvSpPr>
          <p:cNvPr id="12" name="Text Placeholder 11"/>
          <p:cNvSpPr>
            <a:spLocks noGrp="1"/>
          </p:cNvSpPr>
          <p:nvPr>
            <p:ph type="body" sz="quarter" idx="11"/>
          </p:nvPr>
        </p:nvSpPr>
        <p:spPr>
          <a:xfrm>
            <a:off x="688623" y="3268136"/>
            <a:ext cx="10690583" cy="1151464"/>
          </a:xfrm>
        </p:spPr>
        <p:txBody>
          <a:bodyPr>
            <a:normAutofit/>
          </a:bodyPr>
          <a:lstStyle>
            <a:lvl1pPr>
              <a:spcBef>
                <a:spcPts val="0"/>
              </a:spcBef>
              <a:buFontTx/>
              <a:buNone/>
              <a:defRPr sz="3500" baseline="0">
                <a:solidFill>
                  <a:schemeClr val="bg1">
                    <a:lumMod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7373702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cap="none" baseline="0"/>
            </a:lvl1pPr>
          </a:lstStyle>
          <a:p>
            <a:r>
              <a:rPr lang="en-US" dirty="0" smtClean="0"/>
              <a:t>Click to edit Master title style</a:t>
            </a:r>
            <a:endParaRPr lang="en-US" dirty="0"/>
          </a:p>
        </p:txBody>
      </p:sp>
      <p:sp>
        <p:nvSpPr>
          <p:cNvPr id="3" name="Table Placeholder 2"/>
          <p:cNvSpPr>
            <a:spLocks noGrp="1"/>
          </p:cNvSpPr>
          <p:nvPr>
            <p:ph type="tbl" idx="1"/>
          </p:nvPr>
        </p:nvSpPr>
        <p:spPr>
          <a:xfrm>
            <a:off x="609600" y="1600206"/>
            <a:ext cx="10972800" cy="4525963"/>
          </a:xfrm>
        </p:spPr>
        <p:txBody>
          <a:bodyPr rtlCol="0">
            <a:normAutofit/>
          </a:bodyPr>
          <a:lstStyle/>
          <a:p>
            <a:pPr lvl="0"/>
            <a:endParaRPr lang="en-US" noProof="0" dirty="0" smtClean="0"/>
          </a:p>
        </p:txBody>
      </p:sp>
      <p:sp>
        <p:nvSpPr>
          <p:cNvPr id="4" name="Rectangle 4"/>
          <p:cNvSpPr>
            <a:spLocks noGrp="1" noChangeArrowheads="1"/>
          </p:cNvSpPr>
          <p:nvPr>
            <p:ph type="dt" sz="half" idx="10"/>
          </p:nvPr>
        </p:nvSpPr>
        <p:spPr>
          <a:xfrm>
            <a:off x="609600" y="6356361"/>
            <a:ext cx="2844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5" name="Rectangle 5"/>
          <p:cNvSpPr>
            <a:spLocks noGrp="1" noChangeArrowheads="1"/>
          </p:cNvSpPr>
          <p:nvPr>
            <p:ph type="ftr" sz="quarter" idx="11"/>
          </p:nvPr>
        </p:nvSpPr>
        <p:spPr>
          <a:xfrm>
            <a:off x="4165600" y="6356361"/>
            <a:ext cx="3860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6" name="Rectangle 6"/>
          <p:cNvSpPr>
            <a:spLocks noGrp="1" noChangeArrowheads="1"/>
          </p:cNvSpPr>
          <p:nvPr>
            <p:ph type="sldNum" sz="quarter" idx="12"/>
          </p:nvPr>
        </p:nvSpPr>
        <p:spPr/>
        <p:txBody>
          <a:bodyPr/>
          <a:lstStyle>
            <a:lvl1pPr>
              <a:defRPr/>
            </a:lvl1pPr>
          </a:lstStyle>
          <a:p>
            <a:pPr>
              <a:defRPr/>
            </a:pPr>
            <a:fld id="{43FC9E4D-C1DF-412F-A362-793D02D851A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22176683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83595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05172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lvl1pPr>
              <a:defRPr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61"/>
            <a:ext cx="2844800" cy="365125"/>
          </a:xfrm>
          <a:prstGeom prst="rect">
            <a:avLst/>
          </a:prstGeom>
        </p:spPr>
        <p:txBody>
          <a:bodyPr/>
          <a:lstStyle>
            <a:lvl1pPr>
              <a:defRPr/>
            </a:lvl1pPr>
          </a:lstStyle>
          <a:p>
            <a:pPr>
              <a:defRPr/>
            </a:pPr>
            <a:fld id="{DE2AE870-1820-44E4-B76C-72844391AA9B}" type="datetimeFigureOut">
              <a:rPr lang="en-US">
                <a:solidFill>
                  <a:prstClr val="black"/>
                </a:solidFill>
              </a:rPr>
              <a:pPr>
                <a:defRPr/>
              </a:pPr>
              <a:t>6/3/2019</a:t>
            </a:fld>
            <a:endParaRPr lang="en-US">
              <a:solidFill>
                <a:prstClr val="black"/>
              </a:solidFill>
            </a:endParaRPr>
          </a:p>
        </p:txBody>
      </p:sp>
      <p:sp>
        <p:nvSpPr>
          <p:cNvPr id="5" name="Footer Placeholder 4"/>
          <p:cNvSpPr>
            <a:spLocks noGrp="1"/>
          </p:cNvSpPr>
          <p:nvPr>
            <p:ph type="ftr" sz="quarter" idx="11"/>
          </p:nvPr>
        </p:nvSpPr>
        <p:spPr>
          <a:xfrm>
            <a:off x="4165600" y="6356361"/>
            <a:ext cx="38608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a:defRPr/>
            </a:pPr>
            <a:fld id="{C9F661E5-E661-48F3-BFF8-870E2D3D7B11}"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6696435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slide">
    <p:spTree>
      <p:nvGrpSpPr>
        <p:cNvPr id="1" name=""/>
        <p:cNvGrpSpPr/>
        <p:nvPr/>
      </p:nvGrpSpPr>
      <p:grpSpPr>
        <a:xfrm>
          <a:off x="0" y="0"/>
          <a:ext cx="0" cy="0"/>
          <a:chOff x="0" y="0"/>
          <a:chExt cx="0" cy="0"/>
        </a:xfrm>
      </p:grpSpPr>
      <p:pic>
        <p:nvPicPr>
          <p:cNvPr id="5" name="Picture 10" descr="whitenis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6518286"/>
            <a:ext cx="94191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0" y="530225"/>
            <a:ext cx="76200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11277600" y="536575"/>
            <a:ext cx="9144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sp>
        <p:nvSpPr>
          <p:cNvPr id="7" name="Text Placeholder 6"/>
          <p:cNvSpPr>
            <a:spLocks noGrp="1"/>
          </p:cNvSpPr>
          <p:nvPr>
            <p:ph type="body" sz="quarter" idx="13"/>
          </p:nvPr>
        </p:nvSpPr>
        <p:spPr>
          <a:xfrm>
            <a:off x="7620000" y="364066"/>
            <a:ext cx="3657600" cy="533400"/>
          </a:xfrm>
        </p:spPr>
        <p:txBody>
          <a:bodyPr/>
          <a:lstStyle>
            <a:lvl1pPr marL="0" indent="0" algn="ctr">
              <a:buNone/>
              <a:defRPr cap="all" baseline="0">
                <a:solidFill>
                  <a:schemeClr val="accent1">
                    <a:lumMod val="50000"/>
                  </a:schemeClr>
                </a:solidFill>
              </a:defRPr>
            </a:lvl1pPr>
          </a:lstStyle>
          <a:p>
            <a:pPr lvl="0"/>
            <a:r>
              <a:rPr lang="en-US" smtClean="0"/>
              <a:t>Click to edit Master text styles</a:t>
            </a:r>
          </a:p>
        </p:txBody>
      </p:sp>
      <p:sp>
        <p:nvSpPr>
          <p:cNvPr id="11" name="Text Placeholder 10"/>
          <p:cNvSpPr>
            <a:spLocks noGrp="1"/>
          </p:cNvSpPr>
          <p:nvPr>
            <p:ph type="body" sz="quarter" idx="14"/>
          </p:nvPr>
        </p:nvSpPr>
        <p:spPr>
          <a:xfrm>
            <a:off x="372528" y="668863"/>
            <a:ext cx="8534400" cy="381000"/>
          </a:xfrm>
        </p:spPr>
        <p:txBody>
          <a:bodyPr>
            <a:no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
        <p:nvSpPr>
          <p:cNvPr id="3" name="Text Placeholder 2"/>
          <p:cNvSpPr>
            <a:spLocks noGrp="1"/>
          </p:cNvSpPr>
          <p:nvPr>
            <p:ph type="body" sz="quarter" idx="15"/>
          </p:nvPr>
        </p:nvSpPr>
        <p:spPr>
          <a:xfrm>
            <a:off x="609600" y="1219200"/>
            <a:ext cx="54864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11"/>
          <p:cNvSpPr>
            <a:spLocks noGrp="1"/>
          </p:cNvSpPr>
          <p:nvPr>
            <p:ph type="sldNum" sz="quarter" idx="16"/>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D555C573-0867-4773-A2B5-ABBC8E03268B}"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0938183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508000" y="609600"/>
            <a:ext cx="10464800" cy="5562600"/>
          </a:xfrm>
        </p:spPr>
        <p:txBody>
          <a:bodyPr/>
          <a:lstStyle>
            <a:lvl2pPr marL="742950" indent="-285750">
              <a:buFont typeface="Arial" pitchFamily="34" charset="0"/>
              <a:buChar char="•"/>
              <a:defRPr/>
            </a:lvl2pPr>
            <a:lvl3pPr marL="1200150" indent="-285750">
              <a:buFont typeface="Courier New" pitchFamily="49" charset="0"/>
              <a:buChar char="o"/>
              <a:defRPr sz="1500"/>
            </a:lvl3pPr>
            <a:lvl5pPr marL="2057400" indent="-228600">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11"/>
          <p:cNvSpPr>
            <a:spLocks noGrp="1"/>
          </p:cNvSpPr>
          <p:nvPr>
            <p:ph type="sldNum" sz="quarter" idx="14"/>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6EAF96D3-6A7D-4E33-B108-5C9C5DB78DC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1501881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1500" b="0">
                <a:latin typeface="Helvetica" pitchFamily="34" charset="0"/>
                <a:cs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74" y="1535113"/>
            <a:ext cx="5389033" cy="639762"/>
          </a:xfrm>
        </p:spPr>
        <p:txBody>
          <a:bodyPr rtlCol="0" anchor="b">
            <a:noAutofit/>
          </a:bodyPr>
          <a:lstStyle>
            <a:lvl1pPr>
              <a:defRPr lang="en-US" sz="1500" b="0" smtClean="0">
                <a:latin typeface="Helvetica" pitchFamily="34" charset="0"/>
                <a:cs typeface="Helvetica" pitchFamily="34" charset="0"/>
              </a:defRPr>
            </a:lvl1pPr>
          </a:lstStyle>
          <a:p>
            <a:pPr lvl="0"/>
            <a:r>
              <a:rPr lang="en-US" smtClean="0"/>
              <a:t>Click to edit Master text styles</a:t>
            </a:r>
          </a:p>
        </p:txBody>
      </p:sp>
      <p:sp>
        <p:nvSpPr>
          <p:cNvPr id="6" name="Content Placeholder 5"/>
          <p:cNvSpPr>
            <a:spLocks noGrp="1"/>
          </p:cNvSpPr>
          <p:nvPr>
            <p:ph sz="quarter" idx="4"/>
          </p:nvPr>
        </p:nvSpPr>
        <p:spPr>
          <a:xfrm>
            <a:off x="6193374" y="2174875"/>
            <a:ext cx="5389033"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pPr>
              <a:defRPr/>
            </a:pPr>
            <a:fld id="{2FA286FE-5272-4499-9D92-1F1134FB6820}"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7204851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15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766733" y="273061"/>
            <a:ext cx="6815667" cy="5853113"/>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3" y="1435103"/>
            <a:ext cx="4011084" cy="4691063"/>
          </a:xfrm>
        </p:spPr>
        <p:txBody>
          <a:bodyPr>
            <a:normAutofit/>
          </a:bodyPr>
          <a:lstStyle>
            <a:lvl1pPr marL="0" indent="0">
              <a:buNone/>
              <a:defRPr sz="15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514C7660-23B3-452B-8470-D22CE402FB23}"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4223463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6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normAutofit/>
          </a:bodyPr>
          <a:lstStyle>
            <a:lvl1pPr marL="0" indent="0">
              <a:buNone/>
              <a:defRPr sz="11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9422A96-4E02-473E-99C3-EE333EC87F0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6767241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cap="none" baseline="0"/>
            </a:lvl1pPr>
          </a:lstStyle>
          <a:p>
            <a:r>
              <a:rPr lang="en-US" dirty="0" smtClean="0"/>
              <a:t>Click to edit Master title style</a:t>
            </a:r>
            <a:endParaRPr lang="en-US" dirty="0"/>
          </a:p>
        </p:txBody>
      </p:sp>
      <p:sp>
        <p:nvSpPr>
          <p:cNvPr id="3" name="Rectangle 22"/>
          <p:cNvSpPr>
            <a:spLocks noGrp="1"/>
          </p:cNvSpPr>
          <p:nvPr>
            <p:ph type="dt" sz="half" idx="10"/>
          </p:nvPr>
        </p:nvSpPr>
        <p:spPr>
          <a:xfrm>
            <a:off x="609600" y="6245225"/>
            <a:ext cx="2844800" cy="476250"/>
          </a:xfrm>
          <a:prstGeom prst="rect">
            <a:avLst/>
          </a:prstGeom>
        </p:spPr>
        <p:txBody>
          <a:bodyPr/>
          <a:lstStyle>
            <a:lvl1pPr fontAlgn="auto">
              <a:spcBef>
                <a:spcPts val="0"/>
              </a:spcBef>
              <a:spcAft>
                <a:spcPts val="0"/>
              </a:spcAft>
              <a:defRPr>
                <a:latin typeface="+mn-lt"/>
                <a:cs typeface="+mn-cs"/>
              </a:defRPr>
            </a:lvl1pPr>
          </a:lstStyle>
          <a:p>
            <a:pPr>
              <a:defRPr/>
            </a:pPr>
            <a:endParaRPr dirty="0">
              <a:solidFill>
                <a:prstClr val="black"/>
              </a:solidFill>
            </a:endParaRPr>
          </a:p>
        </p:txBody>
      </p:sp>
      <p:sp>
        <p:nvSpPr>
          <p:cNvPr id="4" name="Rectangle 15"/>
          <p:cNvSpPr>
            <a:spLocks noGrp="1"/>
          </p:cNvSpPr>
          <p:nvPr>
            <p:ph type="sldNum" sz="quarter" idx="11"/>
          </p:nvPr>
        </p:nvSpPr>
        <p:spPr/>
        <p:txBody>
          <a:bodyPr/>
          <a:lstStyle>
            <a:lvl1pPr>
              <a:defRPr/>
            </a:lvl1pPr>
          </a:lstStyle>
          <a:p>
            <a:pPr>
              <a:defRPr/>
            </a:pPr>
            <a:fld id="{66A66492-BAF6-4AAD-AFAE-540AE087FD52}" type="slidenum">
              <a:rPr>
                <a:solidFill>
                  <a:prstClr val="white"/>
                </a:solidFill>
              </a:rPr>
              <a:pPr>
                <a:defRPr/>
              </a:pPr>
              <a:t>‹#›</a:t>
            </a:fld>
            <a:endParaRPr dirty="0">
              <a:solidFill>
                <a:prstClr val="white"/>
              </a:solidFill>
            </a:endParaRPr>
          </a:p>
        </p:txBody>
      </p:sp>
    </p:spTree>
    <p:extLst>
      <p:ext uri="{BB962C8B-B14F-4D97-AF65-F5344CB8AC3E}">
        <p14:creationId xmlns:p14="http://schemas.microsoft.com/office/powerpoint/2010/main" val="2254781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49"/>
            <a:ext cx="109728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68747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8038482"/>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Master style title</a:t>
            </a:r>
            <a:endParaRPr lang="en-US" dirty="0"/>
          </a:p>
        </p:txBody>
      </p:sp>
      <p:sp>
        <p:nvSpPr>
          <p:cNvPr id="102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6" name="Slide Number Placeholder 5"/>
          <p:cNvSpPr>
            <a:spLocks noGrp="1"/>
          </p:cNvSpPr>
          <p:nvPr>
            <p:ph type="sldNum" sz="quarter" idx="4"/>
          </p:nvPr>
        </p:nvSpPr>
        <p:spPr>
          <a:xfrm>
            <a:off x="11074400" y="6408749"/>
            <a:ext cx="1068917" cy="365125"/>
          </a:xfrm>
          <a:prstGeom prst="rect">
            <a:avLst/>
          </a:prstGeom>
        </p:spPr>
        <p:txBody>
          <a:bodyPr vert="horz" lIns="91440" tIns="45720" rIns="91440" bIns="45720" rtlCol="0" anchor="ctr"/>
          <a:lstStyle>
            <a:lvl1pPr algn="r" fontAlgn="auto">
              <a:spcBef>
                <a:spcPts val="0"/>
              </a:spcBef>
              <a:spcAft>
                <a:spcPts val="0"/>
              </a:spcAft>
              <a:defRPr sz="1200">
                <a:solidFill>
                  <a:schemeClr val="bg1"/>
                </a:solidFill>
                <a:latin typeface="Helvetica" pitchFamily="34" charset="0"/>
                <a:cs typeface="Helvetica" pitchFamily="34" charset="0"/>
              </a:defRPr>
            </a:lvl1pPr>
          </a:lstStyle>
          <a:p>
            <a:pPr>
              <a:defRPr/>
            </a:pPr>
            <a:fld id="{9403B60B-6ED4-48C0-BE6B-C9A84BF79913}" type="slidenum">
              <a:rPr lang="en-US">
                <a:solidFill>
                  <a:prstClr val="white"/>
                </a:solidFill>
              </a:rPr>
              <a:pPr>
                <a:defRPr/>
              </a:pPr>
              <a:t>‹#›</a:t>
            </a:fld>
            <a:endParaRPr lang="en-US" dirty="0">
              <a:solidFill>
                <a:prstClr val="white"/>
              </a:solidFill>
            </a:endParaRPr>
          </a:p>
        </p:txBody>
      </p:sp>
      <p:sp>
        <p:nvSpPr>
          <p:cNvPr id="3" name="Rectangle 2"/>
          <p:cNvSpPr/>
          <p:nvPr userDrawn="1"/>
        </p:nvSpPr>
        <p:spPr>
          <a:xfrm>
            <a:off x="-42948" y="6375494"/>
            <a:ext cx="12297167" cy="498422"/>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0" name="Rectangle 9"/>
          <p:cNvSpPr/>
          <p:nvPr userDrawn="1"/>
        </p:nvSpPr>
        <p:spPr>
          <a:xfrm>
            <a:off x="-42948" y="-12307"/>
            <a:ext cx="12297167" cy="94753"/>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2984792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1" r:id="rId9"/>
    <p:sldLayoutId id="2147483672" r:id="rId10"/>
    <p:sldLayoutId id="2147483673" r:id="rId11"/>
    <p:sldLayoutId id="2147483674" r:id="rId12"/>
    <p:sldLayoutId id="2147483675" r:id="rId13"/>
  </p:sldLayoutIdLst>
  <p:timing>
    <p:tnLst>
      <p:par>
        <p:cTn id="1" dur="indefinite" restart="never" nodeType="tmRoot"/>
      </p:par>
    </p:tnLst>
  </p:timing>
  <p:txStyles>
    <p:title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p:titleStyle>
    <p:bodyStyle>
      <a:lvl1pPr marL="342900" indent="-342900" algn="l" rtl="0" eaLnBrk="0" fontAlgn="base" hangingPunct="0">
        <a:spcBef>
          <a:spcPct val="20000"/>
        </a:spcBef>
        <a:spcAft>
          <a:spcPct val="0"/>
        </a:spcAft>
        <a:defRPr sz="1800" kern="1200">
          <a:solidFill>
            <a:schemeClr val="tx1"/>
          </a:solidFill>
          <a:latin typeface="Helvetica" pitchFamily="34" charset="0"/>
          <a:ea typeface="Helvetica" pitchFamily="34" charset="0"/>
          <a:cs typeface="Helvetica" pitchFamily="34" charset="0"/>
        </a:defRPr>
      </a:lvl1pPr>
      <a:lvl2pPr marL="742950" indent="-28575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2pPr>
      <a:lvl3pPr marL="1200150" indent="-285750" algn="l" rtl="0" eaLnBrk="0" fontAlgn="base" hangingPunct="0">
        <a:spcBef>
          <a:spcPct val="20000"/>
        </a:spcBef>
        <a:spcAft>
          <a:spcPct val="0"/>
        </a:spcAft>
        <a:buFont typeface="Courier New" pitchFamily="49" charset="0"/>
        <a:buChar char="o"/>
        <a:defRPr sz="1800" kern="1200">
          <a:solidFill>
            <a:schemeClr val="tx1"/>
          </a:solidFill>
          <a:latin typeface="Helvetica" pitchFamily="34" charset="0"/>
          <a:ea typeface="Helvetica" pitchFamily="34" charset="0"/>
          <a:cs typeface="Helvetica" pitchFamily="34" charset="0"/>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4pPr>
      <a:lvl5pPr marL="2114550" indent="-285750" algn="l" rtl="0" eaLnBrk="0" fontAlgn="base" hangingPunct="0">
        <a:spcBef>
          <a:spcPct val="20000"/>
        </a:spcBef>
        <a:spcAft>
          <a:spcPct val="0"/>
        </a:spcAft>
        <a:buFont typeface="Wingdings" pitchFamily="2" charset="2"/>
        <a:buChar char="§"/>
        <a:defRPr sz="1800" kern="1200">
          <a:solidFill>
            <a:schemeClr val="tx1"/>
          </a:solidFill>
          <a:latin typeface="Helvetica" pitchFamily="34" charset="0"/>
          <a:ea typeface="Helvetica" pitchFamily="34" charset="0"/>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28.emf"/><Relationship Id="rId4" Type="http://schemas.openxmlformats.org/officeDocument/2006/relationships/image" Target="../media/image27.em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30.emf"/><Relationship Id="rId4" Type="http://schemas.openxmlformats.org/officeDocument/2006/relationships/image" Target="../media/image29.emf"/></Relationships>
</file>

<file path=ppt/slides/_rels/slide1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27.emf"/><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33.emf"/></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notesSlide" Target="../notesSlides/notesSlide2.xml"/><Relationship Id="rId7" Type="http://schemas.openxmlformats.org/officeDocument/2006/relationships/image" Target="../media/image10.emf"/><Relationship Id="rId2" Type="http://schemas.openxmlformats.org/officeDocument/2006/relationships/slideLayout" Target="../slideLayouts/slideLayout11.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5.gif"/><Relationship Id="rId5" Type="http://schemas.openxmlformats.org/officeDocument/2006/relationships/image" Target="../media/image14.png"/><Relationship Id="rId10" Type="http://schemas.microsoft.com/office/2007/relationships/hdphoto" Target="../media/hdphoto1.wdp"/><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tags" Target="../tags/tag2.xml"/><Relationship Id="rId5" Type="http://schemas.openxmlformats.org/officeDocument/2006/relationships/image" Target="../media/image11.emf"/><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4274576"/>
            <a:ext cx="1905000" cy="1064559"/>
          </a:xfrm>
          <a:prstGeom prst="rect">
            <a:avLst/>
          </a:prstGeom>
        </p:spPr>
      </p:pic>
      <p:sp>
        <p:nvSpPr>
          <p:cNvPr id="6" name="Title 5"/>
          <p:cNvSpPr>
            <a:spLocks noGrp="1"/>
          </p:cNvSpPr>
          <p:nvPr>
            <p:ph type="title"/>
          </p:nvPr>
        </p:nvSpPr>
        <p:spPr>
          <a:xfrm>
            <a:off x="2362200" y="838200"/>
            <a:ext cx="7772400" cy="1143000"/>
          </a:xfrm>
        </p:spPr>
        <p:txBody>
          <a:bodyPr>
            <a:noAutofit/>
          </a:bodyPr>
          <a:lstStyle/>
          <a:p>
            <a:r>
              <a:rPr lang="en-US" sz="2400" b="1" cap="none" dirty="0"/>
              <a:t>QC </a:t>
            </a:r>
            <a:r>
              <a:rPr lang="en-US" sz="2400" b="1" cap="none" dirty="0" err="1"/>
              <a:t>Benchmarker</a:t>
            </a:r>
            <a:r>
              <a:rPr lang="en-US" sz="2400" b="1" cap="none" dirty="0"/>
              <a:t>: a streamlined web application to comprehensively evaluate instrument performance and direct troubleshooting</a:t>
            </a:r>
          </a:p>
        </p:txBody>
      </p:sp>
      <p:sp>
        <p:nvSpPr>
          <p:cNvPr id="2" name="TextBox 1"/>
          <p:cNvSpPr txBox="1"/>
          <p:nvPr/>
        </p:nvSpPr>
        <p:spPr>
          <a:xfrm>
            <a:off x="2362200" y="2743201"/>
            <a:ext cx="2281650" cy="1323439"/>
          </a:xfrm>
          <a:prstGeom prst="rect">
            <a:avLst/>
          </a:prstGeom>
          <a:noFill/>
        </p:spPr>
        <p:txBody>
          <a:bodyPr wrap="none" rtlCol="0">
            <a:spAutoFit/>
          </a:bodyPr>
          <a:lstStyle/>
          <a:p>
            <a:r>
              <a:rPr lang="en-US" sz="2000" dirty="0">
                <a:latin typeface="Helvetica" panose="020B0604020202020204" pitchFamily="34" charset="0"/>
                <a:cs typeface="Helvetica" panose="020B0604020202020204" pitchFamily="34" charset="0"/>
              </a:rPr>
              <a:t>Benjamin A. Neely</a:t>
            </a:r>
          </a:p>
          <a:p>
            <a:r>
              <a:rPr lang="en-US" sz="2000" dirty="0">
                <a:latin typeface="Helvetica" panose="020B0604020202020204" pitchFamily="34" charset="0"/>
                <a:cs typeface="Helvetica" panose="020B0604020202020204" pitchFamily="34" charset="0"/>
              </a:rPr>
              <a:t>Paul E. Anderson</a:t>
            </a:r>
          </a:p>
          <a:p>
            <a:r>
              <a:rPr lang="en-US" sz="2000" dirty="0">
                <a:latin typeface="Helvetica" panose="020B0604020202020204" pitchFamily="34" charset="0"/>
                <a:cs typeface="Helvetica" panose="020B0604020202020204" pitchFamily="34" charset="0"/>
              </a:rPr>
              <a:t>W. Clay Davis</a:t>
            </a:r>
          </a:p>
          <a:p>
            <a:r>
              <a:rPr lang="en-US" sz="2000" dirty="0">
                <a:latin typeface="Helvetica" panose="020B0604020202020204" pitchFamily="34" charset="0"/>
                <a:cs typeface="Helvetica" panose="020B0604020202020204" pitchFamily="34" charset="0"/>
              </a:rPr>
              <a:t>Magnus </a:t>
            </a:r>
            <a:r>
              <a:rPr lang="en-US" sz="2000" dirty="0" err="1">
                <a:latin typeface="Helvetica" panose="020B0604020202020204" pitchFamily="34" charset="0"/>
                <a:cs typeface="Helvetica" panose="020B0604020202020204" pitchFamily="34" charset="0"/>
              </a:rPr>
              <a:t>Palmblad</a:t>
            </a:r>
            <a:endParaRPr lang="en-US" sz="2000" dirty="0">
              <a:latin typeface="Helvetica" panose="020B0604020202020204" pitchFamily="34" charset="0"/>
              <a:cs typeface="Helvetica" panose="020B0604020202020204" pitchFamily="34" charset="0"/>
            </a:endParaRPr>
          </a:p>
        </p:txBody>
      </p:sp>
      <p:sp>
        <p:nvSpPr>
          <p:cNvPr id="3" name="TextBox 2"/>
          <p:cNvSpPr txBox="1"/>
          <p:nvPr/>
        </p:nvSpPr>
        <p:spPr>
          <a:xfrm>
            <a:off x="2362200" y="4800601"/>
            <a:ext cx="8039100" cy="1200329"/>
          </a:xfrm>
          <a:prstGeom prst="rect">
            <a:avLst/>
          </a:prstGeom>
          <a:noFill/>
        </p:spPr>
        <p:txBody>
          <a:bodyPr wrap="square" rtlCol="0">
            <a:spAutoFit/>
          </a:bodyPr>
          <a:lstStyle/>
          <a:p>
            <a:r>
              <a:rPr lang="en-US" i="1" dirty="0">
                <a:latin typeface="Helvetica" panose="020B0604020202020204" pitchFamily="34" charset="0"/>
                <a:cs typeface="Helvetica" panose="020B0604020202020204" pitchFamily="34" charset="0"/>
              </a:rPr>
              <a:t>Identification of certain commercial equipment, instruments, software or materials does not imply recommendation or endorsement by the National Institute of Standards and Technology, nor does it imply that the products identified are necessarily the best available for the purpose.</a:t>
            </a:r>
          </a:p>
        </p:txBody>
      </p:sp>
      <p:pic>
        <p:nvPicPr>
          <p:cNvPr id="5" name="Picture 8" descr="whitenis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509763"/>
            <a:ext cx="706516" cy="18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NISTlogo_oneline_whit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7725" y="6547535"/>
            <a:ext cx="320357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nistident_fleft_vec [Converted].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404920"/>
            <a:ext cx="1524000" cy="5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1819006"/>
            <a:ext cx="1905000" cy="50006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 y="2476500"/>
            <a:ext cx="1905000" cy="1905000"/>
          </a:xfrm>
          <a:prstGeom prst="rect">
            <a:avLst/>
          </a:prstGeom>
        </p:spPr>
      </p:pic>
    </p:spTree>
    <p:extLst>
      <p:ext uri="{BB962C8B-B14F-4D97-AF65-F5344CB8AC3E}">
        <p14:creationId xmlns:p14="http://schemas.microsoft.com/office/powerpoint/2010/main" val="10742070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9408" y="4100530"/>
            <a:ext cx="4885038" cy="2100567"/>
          </a:xfrm>
          <a:prstGeom prst="rect">
            <a:avLst/>
          </a:prstGeom>
        </p:spPr>
      </p:pic>
      <p:sp>
        <p:nvSpPr>
          <p:cNvPr id="5" name="Rectangle 4"/>
          <p:cNvSpPr/>
          <p:nvPr/>
        </p:nvSpPr>
        <p:spPr>
          <a:xfrm>
            <a:off x="6889949" y="941896"/>
            <a:ext cx="1019175" cy="55778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Good</a:t>
            </a:r>
            <a:endParaRPr lang="en-US" dirty="0"/>
          </a:p>
        </p:txBody>
      </p:sp>
      <p:sp>
        <p:nvSpPr>
          <p:cNvPr id="2" name="Title 1"/>
          <p:cNvSpPr>
            <a:spLocks noGrp="1"/>
          </p:cNvSpPr>
          <p:nvPr>
            <p:ph type="title" idx="4294967295"/>
          </p:nvPr>
        </p:nvSpPr>
        <p:spPr>
          <a:xfrm>
            <a:off x="0" y="76200"/>
            <a:ext cx="7162800" cy="457200"/>
          </a:xfrm>
        </p:spPr>
        <p:txBody>
          <a:bodyPr>
            <a:noAutofit/>
          </a:bodyPr>
          <a:lstStyle/>
          <a:p>
            <a:r>
              <a:rPr lang="en-US" sz="2400" cap="none" dirty="0" smtClean="0"/>
              <a:t>Example of a performance threshold – PSMs</a:t>
            </a:r>
            <a:endParaRPr lang="en-US" sz="2400" cap="none" dirty="0"/>
          </a:p>
        </p:txBody>
      </p:sp>
      <p:pic>
        <p:nvPicPr>
          <p:cNvPr id="3" name="Picture 2"/>
          <p:cNvPicPr>
            <a:picLocks noChangeAspect="1"/>
          </p:cNvPicPr>
          <p:nvPr/>
        </p:nvPicPr>
        <p:blipFill>
          <a:blip r:embed="rId4"/>
          <a:stretch>
            <a:fillRect/>
          </a:stretch>
        </p:blipFill>
        <p:spPr>
          <a:xfrm>
            <a:off x="2927549" y="669052"/>
            <a:ext cx="3867150" cy="3305175"/>
          </a:xfrm>
          <a:prstGeom prst="rect">
            <a:avLst/>
          </a:prstGeom>
        </p:spPr>
      </p:pic>
      <p:sp>
        <p:nvSpPr>
          <p:cNvPr id="6" name="Rectangle 5"/>
          <p:cNvSpPr/>
          <p:nvPr/>
        </p:nvSpPr>
        <p:spPr>
          <a:xfrm>
            <a:off x="6889949" y="1504121"/>
            <a:ext cx="1019175" cy="80467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Marginal</a:t>
            </a:r>
            <a:endParaRPr lang="en-US" dirty="0">
              <a:solidFill>
                <a:schemeClr val="tx1"/>
              </a:solidFill>
            </a:endParaRPr>
          </a:p>
        </p:txBody>
      </p:sp>
      <p:sp>
        <p:nvSpPr>
          <p:cNvPr id="7" name="Rectangle 6"/>
          <p:cNvSpPr/>
          <p:nvPr/>
        </p:nvSpPr>
        <p:spPr>
          <a:xfrm>
            <a:off x="6889949" y="2304433"/>
            <a:ext cx="1019175" cy="12356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Bad</a:t>
            </a:r>
            <a:endParaRPr lang="en-US" dirty="0"/>
          </a:p>
        </p:txBody>
      </p:sp>
      <p:cxnSp>
        <p:nvCxnSpPr>
          <p:cNvPr id="9" name="Straight Connector 8"/>
          <p:cNvCxnSpPr/>
          <p:nvPr/>
        </p:nvCxnSpPr>
        <p:spPr>
          <a:xfrm flipV="1">
            <a:off x="5181600" y="2445001"/>
            <a:ext cx="2969342" cy="1050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265242" y="1213137"/>
            <a:ext cx="3926758" cy="2554545"/>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t>Thresholds are based on instrument and type of acquisition</a:t>
            </a:r>
          </a:p>
          <a:p>
            <a:pPr marL="285750" indent="-285750">
              <a:buFont typeface="Wingdings" panose="05000000000000000000" pitchFamily="2" charset="2"/>
              <a:buChar char="Ø"/>
            </a:pPr>
            <a:endParaRPr lang="en-US" sz="2000" dirty="0" smtClean="0"/>
          </a:p>
          <a:p>
            <a:pPr marL="285750" indent="-285750">
              <a:buFont typeface="Wingdings" panose="05000000000000000000" pitchFamily="2" charset="2"/>
              <a:buChar char="Ø"/>
            </a:pPr>
            <a:r>
              <a:rPr lang="en-US" sz="2000" dirty="0" smtClean="0"/>
              <a:t>Since each instrument is unique, qualitative thresholds may not be applicable, but metrics are still valid</a:t>
            </a:r>
            <a:endParaRPr lang="en-US" sz="2000" dirty="0"/>
          </a:p>
        </p:txBody>
      </p:sp>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61554"/>
          <a:stretch/>
        </p:blipFill>
        <p:spPr>
          <a:xfrm>
            <a:off x="228600" y="530265"/>
            <a:ext cx="2197499" cy="2457793"/>
          </a:xfrm>
          <a:prstGeom prst="rect">
            <a:avLst/>
          </a:prstGeom>
        </p:spPr>
      </p:pic>
    </p:spTree>
    <p:extLst>
      <p:ext uri="{BB962C8B-B14F-4D97-AF65-F5344CB8AC3E}">
        <p14:creationId xmlns:p14="http://schemas.microsoft.com/office/powerpoint/2010/main" val="423705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11049000" cy="457200"/>
          </a:xfrm>
        </p:spPr>
        <p:txBody>
          <a:bodyPr>
            <a:noAutofit/>
          </a:bodyPr>
          <a:lstStyle/>
          <a:p>
            <a:r>
              <a:rPr lang="en-US" sz="2400" cap="none" dirty="0" smtClean="0"/>
              <a:t>Machine Learning-based prediction of mobile phase pH and pump performance</a:t>
            </a:r>
            <a:endParaRPr lang="en-US" sz="2400" cap="none"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
        <p:nvSpPr>
          <p:cNvPr id="5" name="TextBox 4"/>
          <p:cNvSpPr txBox="1"/>
          <p:nvPr/>
        </p:nvSpPr>
        <p:spPr>
          <a:xfrm>
            <a:off x="2158286" y="4704500"/>
            <a:ext cx="8433514" cy="1015663"/>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t>Decreased correlation may indicate mobile phase pH is off</a:t>
            </a:r>
          </a:p>
          <a:p>
            <a:pPr marL="285750" indent="-285750">
              <a:buFont typeface="Wingdings" panose="05000000000000000000" pitchFamily="2" charset="2"/>
              <a:buChar char="Ø"/>
            </a:pPr>
            <a:endParaRPr lang="en-US" sz="2000" dirty="0" smtClean="0"/>
          </a:p>
          <a:p>
            <a:pPr marL="285750" indent="-285750">
              <a:buFont typeface="Wingdings" panose="05000000000000000000" pitchFamily="2" charset="2"/>
              <a:buChar char="Ø"/>
            </a:pPr>
            <a:r>
              <a:rPr lang="en-US" sz="2000" dirty="0" smtClean="0"/>
              <a:t>A deviation of the intercept indicates the pumps aren’t performing correctly</a:t>
            </a:r>
            <a:endParaRPr lang="en-US" sz="2000" dirty="0"/>
          </a:p>
        </p:txBody>
      </p:sp>
      <p:sp>
        <p:nvSpPr>
          <p:cNvPr id="10" name="TextBox 9"/>
          <p:cNvSpPr txBox="1"/>
          <p:nvPr/>
        </p:nvSpPr>
        <p:spPr>
          <a:xfrm>
            <a:off x="-76200" y="6047839"/>
            <a:ext cx="4488023" cy="369332"/>
          </a:xfrm>
          <a:prstGeom prst="rect">
            <a:avLst/>
          </a:prstGeom>
          <a:noFill/>
        </p:spPr>
        <p:txBody>
          <a:bodyPr wrap="none" rtlCol="0">
            <a:spAutoFit/>
          </a:bodyPr>
          <a:lstStyle/>
          <a:p>
            <a:r>
              <a:rPr lang="en-US" dirty="0" err="1" smtClean="0"/>
              <a:t>Palmblad</a:t>
            </a:r>
            <a:r>
              <a:rPr lang="en-US" dirty="0" smtClean="0"/>
              <a:t> et al., 2002 </a:t>
            </a:r>
            <a:r>
              <a:rPr lang="en-US" dirty="0" err="1" smtClean="0"/>
              <a:t>doi</a:t>
            </a:r>
            <a:r>
              <a:rPr lang="en-US" dirty="0"/>
              <a:t>: 10.1021/ac0256890</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4575" y="1003136"/>
            <a:ext cx="3352800" cy="33528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1024025"/>
            <a:ext cx="3352800" cy="3352800"/>
          </a:xfrm>
          <a:prstGeom prst="rect">
            <a:avLst/>
          </a:prstGeom>
        </p:spPr>
      </p:pic>
      <p:sp>
        <p:nvSpPr>
          <p:cNvPr id="7" name="TextBox 6"/>
          <p:cNvSpPr txBox="1"/>
          <p:nvPr/>
        </p:nvSpPr>
        <p:spPr>
          <a:xfrm>
            <a:off x="3811869" y="1002268"/>
            <a:ext cx="1215461" cy="369332"/>
          </a:xfrm>
          <a:prstGeom prst="rect">
            <a:avLst/>
          </a:prstGeom>
          <a:noFill/>
        </p:spPr>
        <p:txBody>
          <a:bodyPr wrap="none" rtlCol="0">
            <a:spAutoFit/>
          </a:bodyPr>
          <a:lstStyle/>
          <a:p>
            <a:r>
              <a:rPr lang="en-US" b="1" u="sng" dirty="0" smtClean="0"/>
              <a:t>acceptable</a:t>
            </a:r>
            <a:endParaRPr lang="en-US" b="1" u="sng" dirty="0"/>
          </a:p>
        </p:txBody>
      </p:sp>
      <p:sp>
        <p:nvSpPr>
          <p:cNvPr id="8" name="TextBox 7"/>
          <p:cNvSpPr txBox="1"/>
          <p:nvPr/>
        </p:nvSpPr>
        <p:spPr>
          <a:xfrm>
            <a:off x="7335142" y="1002268"/>
            <a:ext cx="931665" cy="369332"/>
          </a:xfrm>
          <a:prstGeom prst="rect">
            <a:avLst/>
          </a:prstGeom>
          <a:noFill/>
        </p:spPr>
        <p:txBody>
          <a:bodyPr wrap="none" rtlCol="0">
            <a:spAutoFit/>
          </a:bodyPr>
          <a:lstStyle/>
          <a:p>
            <a:r>
              <a:rPr lang="en-US" b="1" u="sng" dirty="0" smtClean="0"/>
              <a:t>pH shift</a:t>
            </a:r>
            <a:endParaRPr lang="en-US" b="1" u="sng" dirty="0"/>
          </a:p>
        </p:txBody>
      </p:sp>
    </p:spTree>
    <p:extLst>
      <p:ext uri="{BB962C8B-B14F-4D97-AF65-F5344CB8AC3E}">
        <p14:creationId xmlns:p14="http://schemas.microsoft.com/office/powerpoint/2010/main" val="157075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
        <p:nvSpPr>
          <p:cNvPr id="2" name="Title 1"/>
          <p:cNvSpPr>
            <a:spLocks noGrp="1"/>
          </p:cNvSpPr>
          <p:nvPr>
            <p:ph type="title" idx="4294967295"/>
          </p:nvPr>
        </p:nvSpPr>
        <p:spPr>
          <a:xfrm>
            <a:off x="0" y="76200"/>
            <a:ext cx="8610600" cy="457200"/>
          </a:xfrm>
        </p:spPr>
        <p:txBody>
          <a:bodyPr>
            <a:noAutofit/>
          </a:bodyPr>
          <a:lstStyle/>
          <a:p>
            <a:r>
              <a:rPr lang="en-US" sz="2400" cap="none" dirty="0"/>
              <a:t>Autocorrelation-based peak width determination</a:t>
            </a:r>
          </a:p>
        </p:txBody>
      </p:sp>
      <p:pic>
        <p:nvPicPr>
          <p:cNvPr id="5" name="Picture 4"/>
          <p:cNvPicPr>
            <a:picLocks noChangeAspect="1"/>
          </p:cNvPicPr>
          <p:nvPr/>
        </p:nvPicPr>
        <p:blipFill>
          <a:blip r:embed="rId4"/>
          <a:stretch>
            <a:fillRect/>
          </a:stretch>
        </p:blipFill>
        <p:spPr>
          <a:xfrm>
            <a:off x="2661138" y="1509403"/>
            <a:ext cx="3234263" cy="3713040"/>
          </a:xfrm>
          <a:prstGeom prst="rect">
            <a:avLst/>
          </a:prstGeom>
        </p:spPr>
      </p:pic>
      <p:pic>
        <p:nvPicPr>
          <p:cNvPr id="6" name="Picture 5"/>
          <p:cNvPicPr>
            <a:picLocks noChangeAspect="1"/>
          </p:cNvPicPr>
          <p:nvPr/>
        </p:nvPicPr>
        <p:blipFill>
          <a:blip r:embed="rId5"/>
          <a:stretch>
            <a:fillRect/>
          </a:stretch>
        </p:blipFill>
        <p:spPr>
          <a:xfrm>
            <a:off x="6665875" y="1509403"/>
            <a:ext cx="3234263" cy="3713040"/>
          </a:xfrm>
          <a:prstGeom prst="rect">
            <a:avLst/>
          </a:prstGeom>
        </p:spPr>
      </p:pic>
      <p:sp>
        <p:nvSpPr>
          <p:cNvPr id="7" name="TextBox 6"/>
          <p:cNvSpPr txBox="1"/>
          <p:nvPr/>
        </p:nvSpPr>
        <p:spPr>
          <a:xfrm>
            <a:off x="7285132" y="5037777"/>
            <a:ext cx="2644314" cy="369332"/>
          </a:xfrm>
          <a:prstGeom prst="rect">
            <a:avLst/>
          </a:prstGeom>
          <a:noFill/>
        </p:spPr>
        <p:txBody>
          <a:bodyPr wrap="none" rtlCol="0">
            <a:spAutoFit/>
          </a:bodyPr>
          <a:lstStyle/>
          <a:p>
            <a:r>
              <a:rPr lang="en-US" dirty="0" smtClean="0"/>
              <a:t>Shifted all points by 50 </a:t>
            </a:r>
            <a:r>
              <a:rPr lang="en-US" dirty="0" err="1" smtClean="0"/>
              <a:t>ms</a:t>
            </a:r>
            <a:endParaRPr lang="en-US" dirty="0"/>
          </a:p>
        </p:txBody>
      </p:sp>
      <p:sp>
        <p:nvSpPr>
          <p:cNvPr id="11" name="Freeform 8"/>
          <p:cNvSpPr>
            <a:spLocks/>
          </p:cNvSpPr>
          <p:nvPr/>
        </p:nvSpPr>
        <p:spPr bwMode="auto">
          <a:xfrm>
            <a:off x="3477393" y="1652836"/>
            <a:ext cx="2241550" cy="2855913"/>
          </a:xfrm>
          <a:custGeom>
            <a:avLst/>
            <a:gdLst>
              <a:gd name="T0" fmla="*/ 18 w 1412"/>
              <a:gd name="T1" fmla="*/ 1793 h 1799"/>
              <a:gd name="T2" fmla="*/ 43 w 1412"/>
              <a:gd name="T3" fmla="*/ 1780 h 1799"/>
              <a:gd name="T4" fmla="*/ 68 w 1412"/>
              <a:gd name="T5" fmla="*/ 1774 h 1799"/>
              <a:gd name="T6" fmla="*/ 92 w 1412"/>
              <a:gd name="T7" fmla="*/ 1756 h 1799"/>
              <a:gd name="T8" fmla="*/ 117 w 1412"/>
              <a:gd name="T9" fmla="*/ 1738 h 1799"/>
              <a:gd name="T10" fmla="*/ 141 w 1412"/>
              <a:gd name="T11" fmla="*/ 1719 h 1799"/>
              <a:gd name="T12" fmla="*/ 160 w 1412"/>
              <a:gd name="T13" fmla="*/ 1695 h 1799"/>
              <a:gd name="T14" fmla="*/ 184 w 1412"/>
              <a:gd name="T15" fmla="*/ 1658 h 1799"/>
              <a:gd name="T16" fmla="*/ 209 w 1412"/>
              <a:gd name="T17" fmla="*/ 1621 h 1799"/>
              <a:gd name="T18" fmla="*/ 233 w 1412"/>
              <a:gd name="T19" fmla="*/ 1578 h 1799"/>
              <a:gd name="T20" fmla="*/ 258 w 1412"/>
              <a:gd name="T21" fmla="*/ 1523 h 1799"/>
              <a:gd name="T22" fmla="*/ 282 w 1412"/>
              <a:gd name="T23" fmla="*/ 1467 h 1799"/>
              <a:gd name="T24" fmla="*/ 301 w 1412"/>
              <a:gd name="T25" fmla="*/ 1394 h 1799"/>
              <a:gd name="T26" fmla="*/ 325 w 1412"/>
              <a:gd name="T27" fmla="*/ 1320 h 1799"/>
              <a:gd name="T28" fmla="*/ 350 w 1412"/>
              <a:gd name="T29" fmla="*/ 1234 h 1799"/>
              <a:gd name="T30" fmla="*/ 374 w 1412"/>
              <a:gd name="T31" fmla="*/ 1148 h 1799"/>
              <a:gd name="T32" fmla="*/ 399 w 1412"/>
              <a:gd name="T33" fmla="*/ 1050 h 1799"/>
              <a:gd name="T34" fmla="*/ 424 w 1412"/>
              <a:gd name="T35" fmla="*/ 946 h 1799"/>
              <a:gd name="T36" fmla="*/ 442 w 1412"/>
              <a:gd name="T37" fmla="*/ 835 h 1799"/>
              <a:gd name="T38" fmla="*/ 467 w 1412"/>
              <a:gd name="T39" fmla="*/ 725 h 1799"/>
              <a:gd name="T40" fmla="*/ 491 w 1412"/>
              <a:gd name="T41" fmla="*/ 620 h 1799"/>
              <a:gd name="T42" fmla="*/ 516 w 1412"/>
              <a:gd name="T43" fmla="*/ 510 h 1799"/>
              <a:gd name="T44" fmla="*/ 540 w 1412"/>
              <a:gd name="T45" fmla="*/ 405 h 1799"/>
              <a:gd name="T46" fmla="*/ 565 w 1412"/>
              <a:gd name="T47" fmla="*/ 313 h 1799"/>
              <a:gd name="T48" fmla="*/ 583 w 1412"/>
              <a:gd name="T49" fmla="*/ 221 h 1799"/>
              <a:gd name="T50" fmla="*/ 608 w 1412"/>
              <a:gd name="T51" fmla="*/ 147 h 1799"/>
              <a:gd name="T52" fmla="*/ 632 w 1412"/>
              <a:gd name="T53" fmla="*/ 86 h 1799"/>
              <a:gd name="T54" fmla="*/ 657 w 1412"/>
              <a:gd name="T55" fmla="*/ 43 h 1799"/>
              <a:gd name="T56" fmla="*/ 681 w 1412"/>
              <a:gd name="T57" fmla="*/ 12 h 1799"/>
              <a:gd name="T58" fmla="*/ 706 w 1412"/>
              <a:gd name="T59" fmla="*/ 0 h 1799"/>
              <a:gd name="T60" fmla="*/ 731 w 1412"/>
              <a:gd name="T61" fmla="*/ 12 h 1799"/>
              <a:gd name="T62" fmla="*/ 749 w 1412"/>
              <a:gd name="T63" fmla="*/ 37 h 1799"/>
              <a:gd name="T64" fmla="*/ 773 w 1412"/>
              <a:gd name="T65" fmla="*/ 80 h 1799"/>
              <a:gd name="T66" fmla="*/ 798 w 1412"/>
              <a:gd name="T67" fmla="*/ 135 h 1799"/>
              <a:gd name="T68" fmla="*/ 823 w 1412"/>
              <a:gd name="T69" fmla="*/ 209 h 1799"/>
              <a:gd name="T70" fmla="*/ 847 w 1412"/>
              <a:gd name="T71" fmla="*/ 295 h 1799"/>
              <a:gd name="T72" fmla="*/ 872 w 1412"/>
              <a:gd name="T73" fmla="*/ 387 h 1799"/>
              <a:gd name="T74" fmla="*/ 890 w 1412"/>
              <a:gd name="T75" fmla="*/ 491 h 1799"/>
              <a:gd name="T76" fmla="*/ 915 w 1412"/>
              <a:gd name="T77" fmla="*/ 596 h 1799"/>
              <a:gd name="T78" fmla="*/ 939 w 1412"/>
              <a:gd name="T79" fmla="*/ 706 h 1799"/>
              <a:gd name="T80" fmla="*/ 964 w 1412"/>
              <a:gd name="T81" fmla="*/ 817 h 1799"/>
              <a:gd name="T82" fmla="*/ 988 w 1412"/>
              <a:gd name="T83" fmla="*/ 921 h 1799"/>
              <a:gd name="T84" fmla="*/ 1013 w 1412"/>
              <a:gd name="T85" fmla="*/ 1025 h 1799"/>
              <a:gd name="T86" fmla="*/ 1031 w 1412"/>
              <a:gd name="T87" fmla="*/ 1124 h 1799"/>
              <a:gd name="T88" fmla="*/ 1056 w 1412"/>
              <a:gd name="T89" fmla="*/ 1222 h 1799"/>
              <a:gd name="T90" fmla="*/ 1080 w 1412"/>
              <a:gd name="T91" fmla="*/ 1302 h 1799"/>
              <a:gd name="T92" fmla="*/ 1105 w 1412"/>
              <a:gd name="T93" fmla="*/ 1381 h 1799"/>
              <a:gd name="T94" fmla="*/ 1130 w 1412"/>
              <a:gd name="T95" fmla="*/ 1449 h 1799"/>
              <a:gd name="T96" fmla="*/ 1154 w 1412"/>
              <a:gd name="T97" fmla="*/ 1510 h 1799"/>
              <a:gd name="T98" fmla="*/ 1172 w 1412"/>
              <a:gd name="T99" fmla="*/ 1566 h 1799"/>
              <a:gd name="T100" fmla="*/ 1197 w 1412"/>
              <a:gd name="T101" fmla="*/ 1615 h 1799"/>
              <a:gd name="T102" fmla="*/ 1222 w 1412"/>
              <a:gd name="T103" fmla="*/ 1652 h 1799"/>
              <a:gd name="T104" fmla="*/ 1246 w 1412"/>
              <a:gd name="T105" fmla="*/ 1688 h 1799"/>
              <a:gd name="T106" fmla="*/ 1271 w 1412"/>
              <a:gd name="T107" fmla="*/ 1713 h 1799"/>
              <a:gd name="T108" fmla="*/ 1295 w 1412"/>
              <a:gd name="T109" fmla="*/ 1738 h 1799"/>
              <a:gd name="T110" fmla="*/ 1314 w 1412"/>
              <a:gd name="T111" fmla="*/ 1756 h 1799"/>
              <a:gd name="T112" fmla="*/ 1338 w 1412"/>
              <a:gd name="T113" fmla="*/ 1768 h 1799"/>
              <a:gd name="T114" fmla="*/ 1363 w 1412"/>
              <a:gd name="T115" fmla="*/ 1780 h 1799"/>
              <a:gd name="T116" fmla="*/ 1387 w 1412"/>
              <a:gd name="T117" fmla="*/ 1787 h 1799"/>
              <a:gd name="T118" fmla="*/ 1412 w 1412"/>
              <a:gd name="T119" fmla="*/ 1799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12" h="1799">
                <a:moveTo>
                  <a:pt x="0" y="1799"/>
                </a:moveTo>
                <a:lnTo>
                  <a:pt x="0" y="1799"/>
                </a:lnTo>
                <a:lnTo>
                  <a:pt x="6" y="1799"/>
                </a:lnTo>
                <a:lnTo>
                  <a:pt x="6" y="1793"/>
                </a:lnTo>
                <a:lnTo>
                  <a:pt x="6" y="1793"/>
                </a:lnTo>
                <a:lnTo>
                  <a:pt x="12" y="1793"/>
                </a:lnTo>
                <a:lnTo>
                  <a:pt x="12" y="1793"/>
                </a:lnTo>
                <a:lnTo>
                  <a:pt x="18" y="1793"/>
                </a:lnTo>
                <a:lnTo>
                  <a:pt x="18" y="1793"/>
                </a:lnTo>
                <a:lnTo>
                  <a:pt x="18" y="1793"/>
                </a:lnTo>
                <a:lnTo>
                  <a:pt x="25" y="1793"/>
                </a:lnTo>
                <a:lnTo>
                  <a:pt x="25" y="1787"/>
                </a:lnTo>
                <a:lnTo>
                  <a:pt x="25" y="1787"/>
                </a:lnTo>
                <a:lnTo>
                  <a:pt x="31" y="1787"/>
                </a:lnTo>
                <a:lnTo>
                  <a:pt x="31" y="1787"/>
                </a:lnTo>
                <a:lnTo>
                  <a:pt x="37" y="1787"/>
                </a:lnTo>
                <a:lnTo>
                  <a:pt x="37" y="1787"/>
                </a:lnTo>
                <a:lnTo>
                  <a:pt x="37" y="1787"/>
                </a:lnTo>
                <a:lnTo>
                  <a:pt x="43" y="1780"/>
                </a:lnTo>
                <a:lnTo>
                  <a:pt x="43" y="1780"/>
                </a:lnTo>
                <a:lnTo>
                  <a:pt x="49" y="1780"/>
                </a:lnTo>
                <a:lnTo>
                  <a:pt x="49" y="1780"/>
                </a:lnTo>
                <a:lnTo>
                  <a:pt x="49" y="1780"/>
                </a:lnTo>
                <a:lnTo>
                  <a:pt x="55" y="1780"/>
                </a:lnTo>
                <a:lnTo>
                  <a:pt x="55" y="1774"/>
                </a:lnTo>
                <a:lnTo>
                  <a:pt x="55" y="1774"/>
                </a:lnTo>
                <a:lnTo>
                  <a:pt x="61" y="1774"/>
                </a:lnTo>
                <a:lnTo>
                  <a:pt x="61" y="1774"/>
                </a:lnTo>
                <a:lnTo>
                  <a:pt x="68" y="1774"/>
                </a:lnTo>
                <a:lnTo>
                  <a:pt x="68" y="1774"/>
                </a:lnTo>
                <a:lnTo>
                  <a:pt x="68" y="1768"/>
                </a:lnTo>
                <a:lnTo>
                  <a:pt x="74" y="1768"/>
                </a:lnTo>
                <a:lnTo>
                  <a:pt x="74" y="1768"/>
                </a:lnTo>
                <a:lnTo>
                  <a:pt x="80" y="1768"/>
                </a:lnTo>
                <a:lnTo>
                  <a:pt x="80" y="1762"/>
                </a:lnTo>
                <a:lnTo>
                  <a:pt x="80" y="1762"/>
                </a:lnTo>
                <a:lnTo>
                  <a:pt x="86" y="1762"/>
                </a:lnTo>
                <a:lnTo>
                  <a:pt x="86" y="1762"/>
                </a:lnTo>
                <a:lnTo>
                  <a:pt x="86" y="1756"/>
                </a:lnTo>
                <a:lnTo>
                  <a:pt x="92" y="1756"/>
                </a:lnTo>
                <a:lnTo>
                  <a:pt x="92" y="1756"/>
                </a:lnTo>
                <a:lnTo>
                  <a:pt x="98" y="1756"/>
                </a:lnTo>
                <a:lnTo>
                  <a:pt x="98" y="1750"/>
                </a:lnTo>
                <a:lnTo>
                  <a:pt x="98" y="1750"/>
                </a:lnTo>
                <a:lnTo>
                  <a:pt x="104" y="1750"/>
                </a:lnTo>
                <a:lnTo>
                  <a:pt x="104" y="1750"/>
                </a:lnTo>
                <a:lnTo>
                  <a:pt x="111" y="1744"/>
                </a:lnTo>
                <a:lnTo>
                  <a:pt x="111" y="1744"/>
                </a:lnTo>
                <a:lnTo>
                  <a:pt x="111" y="1744"/>
                </a:lnTo>
                <a:lnTo>
                  <a:pt x="117" y="1738"/>
                </a:lnTo>
                <a:lnTo>
                  <a:pt x="117" y="1738"/>
                </a:lnTo>
                <a:lnTo>
                  <a:pt x="117" y="1738"/>
                </a:lnTo>
                <a:lnTo>
                  <a:pt x="123" y="1731"/>
                </a:lnTo>
                <a:lnTo>
                  <a:pt x="123" y="1731"/>
                </a:lnTo>
                <a:lnTo>
                  <a:pt x="129" y="1731"/>
                </a:lnTo>
                <a:lnTo>
                  <a:pt x="129" y="1725"/>
                </a:lnTo>
                <a:lnTo>
                  <a:pt x="129" y="1725"/>
                </a:lnTo>
                <a:lnTo>
                  <a:pt x="135" y="1725"/>
                </a:lnTo>
                <a:lnTo>
                  <a:pt x="135" y="1719"/>
                </a:lnTo>
                <a:lnTo>
                  <a:pt x="141" y="1719"/>
                </a:lnTo>
                <a:lnTo>
                  <a:pt x="141" y="1713"/>
                </a:lnTo>
                <a:lnTo>
                  <a:pt x="141" y="1713"/>
                </a:lnTo>
                <a:lnTo>
                  <a:pt x="147" y="1713"/>
                </a:lnTo>
                <a:lnTo>
                  <a:pt x="147" y="1707"/>
                </a:lnTo>
                <a:lnTo>
                  <a:pt x="147" y="1707"/>
                </a:lnTo>
                <a:lnTo>
                  <a:pt x="153" y="1701"/>
                </a:lnTo>
                <a:lnTo>
                  <a:pt x="153" y="1701"/>
                </a:lnTo>
                <a:lnTo>
                  <a:pt x="160" y="1695"/>
                </a:lnTo>
                <a:lnTo>
                  <a:pt x="160" y="1695"/>
                </a:lnTo>
                <a:lnTo>
                  <a:pt x="160" y="1695"/>
                </a:lnTo>
                <a:lnTo>
                  <a:pt x="166" y="1688"/>
                </a:lnTo>
                <a:lnTo>
                  <a:pt x="166" y="1688"/>
                </a:lnTo>
                <a:lnTo>
                  <a:pt x="172" y="1682"/>
                </a:lnTo>
                <a:lnTo>
                  <a:pt x="172" y="1682"/>
                </a:lnTo>
                <a:lnTo>
                  <a:pt x="172" y="1676"/>
                </a:lnTo>
                <a:lnTo>
                  <a:pt x="178" y="1670"/>
                </a:lnTo>
                <a:lnTo>
                  <a:pt x="178" y="1670"/>
                </a:lnTo>
                <a:lnTo>
                  <a:pt x="178" y="1664"/>
                </a:lnTo>
                <a:lnTo>
                  <a:pt x="184" y="1664"/>
                </a:lnTo>
                <a:lnTo>
                  <a:pt x="184" y="1658"/>
                </a:lnTo>
                <a:lnTo>
                  <a:pt x="190" y="1658"/>
                </a:lnTo>
                <a:lnTo>
                  <a:pt x="190" y="1652"/>
                </a:lnTo>
                <a:lnTo>
                  <a:pt x="190" y="1652"/>
                </a:lnTo>
                <a:lnTo>
                  <a:pt x="196" y="1645"/>
                </a:lnTo>
                <a:lnTo>
                  <a:pt x="196" y="1639"/>
                </a:lnTo>
                <a:lnTo>
                  <a:pt x="196" y="1639"/>
                </a:lnTo>
                <a:lnTo>
                  <a:pt x="203" y="1633"/>
                </a:lnTo>
                <a:lnTo>
                  <a:pt x="203" y="1627"/>
                </a:lnTo>
                <a:lnTo>
                  <a:pt x="209" y="1627"/>
                </a:lnTo>
                <a:lnTo>
                  <a:pt x="209" y="1621"/>
                </a:lnTo>
                <a:lnTo>
                  <a:pt x="209" y="1615"/>
                </a:lnTo>
                <a:lnTo>
                  <a:pt x="215" y="1615"/>
                </a:lnTo>
                <a:lnTo>
                  <a:pt x="215" y="1609"/>
                </a:lnTo>
                <a:lnTo>
                  <a:pt x="221" y="1602"/>
                </a:lnTo>
                <a:lnTo>
                  <a:pt x="221" y="1602"/>
                </a:lnTo>
                <a:lnTo>
                  <a:pt x="221" y="1596"/>
                </a:lnTo>
                <a:lnTo>
                  <a:pt x="227" y="1590"/>
                </a:lnTo>
                <a:lnTo>
                  <a:pt x="227" y="1584"/>
                </a:lnTo>
                <a:lnTo>
                  <a:pt x="227" y="1584"/>
                </a:lnTo>
                <a:lnTo>
                  <a:pt x="233" y="1578"/>
                </a:lnTo>
                <a:lnTo>
                  <a:pt x="233" y="1572"/>
                </a:lnTo>
                <a:lnTo>
                  <a:pt x="239" y="1566"/>
                </a:lnTo>
                <a:lnTo>
                  <a:pt x="239" y="1559"/>
                </a:lnTo>
                <a:lnTo>
                  <a:pt x="239" y="1559"/>
                </a:lnTo>
                <a:lnTo>
                  <a:pt x="246" y="1553"/>
                </a:lnTo>
                <a:lnTo>
                  <a:pt x="246" y="1547"/>
                </a:lnTo>
                <a:lnTo>
                  <a:pt x="252" y="1541"/>
                </a:lnTo>
                <a:lnTo>
                  <a:pt x="252" y="1535"/>
                </a:lnTo>
                <a:lnTo>
                  <a:pt x="252" y="1529"/>
                </a:lnTo>
                <a:lnTo>
                  <a:pt x="258" y="1523"/>
                </a:lnTo>
                <a:lnTo>
                  <a:pt x="258" y="1517"/>
                </a:lnTo>
                <a:lnTo>
                  <a:pt x="258" y="1510"/>
                </a:lnTo>
                <a:lnTo>
                  <a:pt x="264" y="1510"/>
                </a:lnTo>
                <a:lnTo>
                  <a:pt x="264" y="1504"/>
                </a:lnTo>
                <a:lnTo>
                  <a:pt x="270" y="1498"/>
                </a:lnTo>
                <a:lnTo>
                  <a:pt x="270" y="1492"/>
                </a:lnTo>
                <a:lnTo>
                  <a:pt x="270" y="1486"/>
                </a:lnTo>
                <a:lnTo>
                  <a:pt x="276" y="1480"/>
                </a:lnTo>
                <a:lnTo>
                  <a:pt x="276" y="1474"/>
                </a:lnTo>
                <a:lnTo>
                  <a:pt x="282" y="1467"/>
                </a:lnTo>
                <a:lnTo>
                  <a:pt x="282" y="1461"/>
                </a:lnTo>
                <a:lnTo>
                  <a:pt x="282" y="1449"/>
                </a:lnTo>
                <a:lnTo>
                  <a:pt x="289" y="1443"/>
                </a:lnTo>
                <a:lnTo>
                  <a:pt x="289" y="1437"/>
                </a:lnTo>
                <a:lnTo>
                  <a:pt x="289" y="1431"/>
                </a:lnTo>
                <a:lnTo>
                  <a:pt x="295" y="1424"/>
                </a:lnTo>
                <a:lnTo>
                  <a:pt x="295" y="1418"/>
                </a:lnTo>
                <a:lnTo>
                  <a:pt x="301" y="1412"/>
                </a:lnTo>
                <a:lnTo>
                  <a:pt x="301" y="1406"/>
                </a:lnTo>
                <a:lnTo>
                  <a:pt x="301" y="1394"/>
                </a:lnTo>
                <a:lnTo>
                  <a:pt x="307" y="1388"/>
                </a:lnTo>
                <a:lnTo>
                  <a:pt x="307" y="1381"/>
                </a:lnTo>
                <a:lnTo>
                  <a:pt x="313" y="1375"/>
                </a:lnTo>
                <a:lnTo>
                  <a:pt x="313" y="1369"/>
                </a:lnTo>
                <a:lnTo>
                  <a:pt x="313" y="1357"/>
                </a:lnTo>
                <a:lnTo>
                  <a:pt x="319" y="1351"/>
                </a:lnTo>
                <a:lnTo>
                  <a:pt x="319" y="1345"/>
                </a:lnTo>
                <a:lnTo>
                  <a:pt x="319" y="1338"/>
                </a:lnTo>
                <a:lnTo>
                  <a:pt x="325" y="1326"/>
                </a:lnTo>
                <a:lnTo>
                  <a:pt x="325" y="1320"/>
                </a:lnTo>
                <a:lnTo>
                  <a:pt x="332" y="1314"/>
                </a:lnTo>
                <a:lnTo>
                  <a:pt x="332" y="1302"/>
                </a:lnTo>
                <a:lnTo>
                  <a:pt x="332" y="1296"/>
                </a:lnTo>
                <a:lnTo>
                  <a:pt x="338" y="1289"/>
                </a:lnTo>
                <a:lnTo>
                  <a:pt x="338" y="1277"/>
                </a:lnTo>
                <a:lnTo>
                  <a:pt x="344" y="1271"/>
                </a:lnTo>
                <a:lnTo>
                  <a:pt x="344" y="1265"/>
                </a:lnTo>
                <a:lnTo>
                  <a:pt x="344" y="1253"/>
                </a:lnTo>
                <a:lnTo>
                  <a:pt x="350" y="1246"/>
                </a:lnTo>
                <a:lnTo>
                  <a:pt x="350" y="1234"/>
                </a:lnTo>
                <a:lnTo>
                  <a:pt x="350" y="1228"/>
                </a:lnTo>
                <a:lnTo>
                  <a:pt x="356" y="1222"/>
                </a:lnTo>
                <a:lnTo>
                  <a:pt x="356" y="1210"/>
                </a:lnTo>
                <a:lnTo>
                  <a:pt x="362" y="1203"/>
                </a:lnTo>
                <a:lnTo>
                  <a:pt x="362" y="1191"/>
                </a:lnTo>
                <a:lnTo>
                  <a:pt x="362" y="1185"/>
                </a:lnTo>
                <a:lnTo>
                  <a:pt x="368" y="1173"/>
                </a:lnTo>
                <a:lnTo>
                  <a:pt x="368" y="1167"/>
                </a:lnTo>
                <a:lnTo>
                  <a:pt x="374" y="1154"/>
                </a:lnTo>
                <a:lnTo>
                  <a:pt x="374" y="1148"/>
                </a:lnTo>
                <a:lnTo>
                  <a:pt x="374" y="1136"/>
                </a:lnTo>
                <a:lnTo>
                  <a:pt x="381" y="1124"/>
                </a:lnTo>
                <a:lnTo>
                  <a:pt x="381" y="1117"/>
                </a:lnTo>
                <a:lnTo>
                  <a:pt x="381" y="1105"/>
                </a:lnTo>
                <a:lnTo>
                  <a:pt x="387" y="1099"/>
                </a:lnTo>
                <a:lnTo>
                  <a:pt x="387" y="1087"/>
                </a:lnTo>
                <a:lnTo>
                  <a:pt x="393" y="1081"/>
                </a:lnTo>
                <a:lnTo>
                  <a:pt x="393" y="1068"/>
                </a:lnTo>
                <a:lnTo>
                  <a:pt x="393" y="1056"/>
                </a:lnTo>
                <a:lnTo>
                  <a:pt x="399" y="1050"/>
                </a:lnTo>
                <a:lnTo>
                  <a:pt x="399" y="1038"/>
                </a:lnTo>
                <a:lnTo>
                  <a:pt x="405" y="1025"/>
                </a:lnTo>
                <a:lnTo>
                  <a:pt x="405" y="1019"/>
                </a:lnTo>
                <a:lnTo>
                  <a:pt x="405" y="1007"/>
                </a:lnTo>
                <a:lnTo>
                  <a:pt x="411" y="995"/>
                </a:lnTo>
                <a:lnTo>
                  <a:pt x="411" y="989"/>
                </a:lnTo>
                <a:lnTo>
                  <a:pt x="411" y="976"/>
                </a:lnTo>
                <a:lnTo>
                  <a:pt x="417" y="964"/>
                </a:lnTo>
                <a:lnTo>
                  <a:pt x="417" y="958"/>
                </a:lnTo>
                <a:lnTo>
                  <a:pt x="424" y="946"/>
                </a:lnTo>
                <a:lnTo>
                  <a:pt x="424" y="933"/>
                </a:lnTo>
                <a:lnTo>
                  <a:pt x="424" y="921"/>
                </a:lnTo>
                <a:lnTo>
                  <a:pt x="430" y="915"/>
                </a:lnTo>
                <a:lnTo>
                  <a:pt x="430" y="903"/>
                </a:lnTo>
                <a:lnTo>
                  <a:pt x="436" y="890"/>
                </a:lnTo>
                <a:lnTo>
                  <a:pt x="436" y="878"/>
                </a:lnTo>
                <a:lnTo>
                  <a:pt x="436" y="872"/>
                </a:lnTo>
                <a:lnTo>
                  <a:pt x="442" y="860"/>
                </a:lnTo>
                <a:lnTo>
                  <a:pt x="442" y="847"/>
                </a:lnTo>
                <a:lnTo>
                  <a:pt x="442" y="835"/>
                </a:lnTo>
                <a:lnTo>
                  <a:pt x="448" y="829"/>
                </a:lnTo>
                <a:lnTo>
                  <a:pt x="448" y="817"/>
                </a:lnTo>
                <a:lnTo>
                  <a:pt x="454" y="804"/>
                </a:lnTo>
                <a:lnTo>
                  <a:pt x="454" y="792"/>
                </a:lnTo>
                <a:lnTo>
                  <a:pt x="454" y="780"/>
                </a:lnTo>
                <a:lnTo>
                  <a:pt x="460" y="774"/>
                </a:lnTo>
                <a:lnTo>
                  <a:pt x="460" y="761"/>
                </a:lnTo>
                <a:lnTo>
                  <a:pt x="467" y="749"/>
                </a:lnTo>
                <a:lnTo>
                  <a:pt x="467" y="737"/>
                </a:lnTo>
                <a:lnTo>
                  <a:pt x="467" y="725"/>
                </a:lnTo>
                <a:lnTo>
                  <a:pt x="473" y="718"/>
                </a:lnTo>
                <a:lnTo>
                  <a:pt x="473" y="706"/>
                </a:lnTo>
                <a:lnTo>
                  <a:pt x="473" y="694"/>
                </a:lnTo>
                <a:lnTo>
                  <a:pt x="479" y="682"/>
                </a:lnTo>
                <a:lnTo>
                  <a:pt x="479" y="675"/>
                </a:lnTo>
                <a:lnTo>
                  <a:pt x="485" y="663"/>
                </a:lnTo>
                <a:lnTo>
                  <a:pt x="485" y="651"/>
                </a:lnTo>
                <a:lnTo>
                  <a:pt x="485" y="639"/>
                </a:lnTo>
                <a:lnTo>
                  <a:pt x="491" y="626"/>
                </a:lnTo>
                <a:lnTo>
                  <a:pt x="491" y="620"/>
                </a:lnTo>
                <a:lnTo>
                  <a:pt x="491" y="608"/>
                </a:lnTo>
                <a:lnTo>
                  <a:pt x="497" y="596"/>
                </a:lnTo>
                <a:lnTo>
                  <a:pt x="497" y="583"/>
                </a:lnTo>
                <a:lnTo>
                  <a:pt x="503" y="577"/>
                </a:lnTo>
                <a:lnTo>
                  <a:pt x="503" y="565"/>
                </a:lnTo>
                <a:lnTo>
                  <a:pt x="503" y="553"/>
                </a:lnTo>
                <a:lnTo>
                  <a:pt x="510" y="540"/>
                </a:lnTo>
                <a:lnTo>
                  <a:pt x="510" y="528"/>
                </a:lnTo>
                <a:lnTo>
                  <a:pt x="516" y="522"/>
                </a:lnTo>
                <a:lnTo>
                  <a:pt x="516" y="510"/>
                </a:lnTo>
                <a:lnTo>
                  <a:pt x="516" y="497"/>
                </a:lnTo>
                <a:lnTo>
                  <a:pt x="522" y="491"/>
                </a:lnTo>
                <a:lnTo>
                  <a:pt x="522" y="479"/>
                </a:lnTo>
                <a:lnTo>
                  <a:pt x="522" y="467"/>
                </a:lnTo>
                <a:lnTo>
                  <a:pt x="528" y="461"/>
                </a:lnTo>
                <a:lnTo>
                  <a:pt x="528" y="448"/>
                </a:lnTo>
                <a:lnTo>
                  <a:pt x="534" y="436"/>
                </a:lnTo>
                <a:lnTo>
                  <a:pt x="534" y="430"/>
                </a:lnTo>
                <a:lnTo>
                  <a:pt x="534" y="418"/>
                </a:lnTo>
                <a:lnTo>
                  <a:pt x="540" y="405"/>
                </a:lnTo>
                <a:lnTo>
                  <a:pt x="540" y="399"/>
                </a:lnTo>
                <a:lnTo>
                  <a:pt x="546" y="387"/>
                </a:lnTo>
                <a:lnTo>
                  <a:pt x="546" y="375"/>
                </a:lnTo>
                <a:lnTo>
                  <a:pt x="546" y="369"/>
                </a:lnTo>
                <a:lnTo>
                  <a:pt x="552" y="356"/>
                </a:lnTo>
                <a:lnTo>
                  <a:pt x="552" y="350"/>
                </a:lnTo>
                <a:lnTo>
                  <a:pt x="552" y="338"/>
                </a:lnTo>
                <a:lnTo>
                  <a:pt x="559" y="332"/>
                </a:lnTo>
                <a:lnTo>
                  <a:pt x="559" y="319"/>
                </a:lnTo>
                <a:lnTo>
                  <a:pt x="565" y="313"/>
                </a:lnTo>
                <a:lnTo>
                  <a:pt x="565" y="301"/>
                </a:lnTo>
                <a:lnTo>
                  <a:pt x="565" y="295"/>
                </a:lnTo>
                <a:lnTo>
                  <a:pt x="571" y="283"/>
                </a:lnTo>
                <a:lnTo>
                  <a:pt x="571" y="276"/>
                </a:lnTo>
                <a:lnTo>
                  <a:pt x="577" y="264"/>
                </a:lnTo>
                <a:lnTo>
                  <a:pt x="577" y="258"/>
                </a:lnTo>
                <a:lnTo>
                  <a:pt x="577" y="246"/>
                </a:lnTo>
                <a:lnTo>
                  <a:pt x="583" y="240"/>
                </a:lnTo>
                <a:lnTo>
                  <a:pt x="583" y="233"/>
                </a:lnTo>
                <a:lnTo>
                  <a:pt x="583" y="221"/>
                </a:lnTo>
                <a:lnTo>
                  <a:pt x="589" y="215"/>
                </a:lnTo>
                <a:lnTo>
                  <a:pt x="589" y="209"/>
                </a:lnTo>
                <a:lnTo>
                  <a:pt x="595" y="203"/>
                </a:lnTo>
                <a:lnTo>
                  <a:pt x="595" y="190"/>
                </a:lnTo>
                <a:lnTo>
                  <a:pt x="595" y="184"/>
                </a:lnTo>
                <a:lnTo>
                  <a:pt x="602" y="178"/>
                </a:lnTo>
                <a:lnTo>
                  <a:pt x="602" y="172"/>
                </a:lnTo>
                <a:lnTo>
                  <a:pt x="608" y="160"/>
                </a:lnTo>
                <a:lnTo>
                  <a:pt x="608" y="154"/>
                </a:lnTo>
                <a:lnTo>
                  <a:pt x="608" y="147"/>
                </a:lnTo>
                <a:lnTo>
                  <a:pt x="614" y="141"/>
                </a:lnTo>
                <a:lnTo>
                  <a:pt x="614" y="135"/>
                </a:lnTo>
                <a:lnTo>
                  <a:pt x="614" y="129"/>
                </a:lnTo>
                <a:lnTo>
                  <a:pt x="620" y="123"/>
                </a:lnTo>
                <a:lnTo>
                  <a:pt x="620" y="117"/>
                </a:lnTo>
                <a:lnTo>
                  <a:pt x="626" y="111"/>
                </a:lnTo>
                <a:lnTo>
                  <a:pt x="626" y="105"/>
                </a:lnTo>
                <a:lnTo>
                  <a:pt x="626" y="98"/>
                </a:lnTo>
                <a:lnTo>
                  <a:pt x="632" y="92"/>
                </a:lnTo>
                <a:lnTo>
                  <a:pt x="632" y="86"/>
                </a:lnTo>
                <a:lnTo>
                  <a:pt x="638" y="80"/>
                </a:lnTo>
                <a:lnTo>
                  <a:pt x="638" y="80"/>
                </a:lnTo>
                <a:lnTo>
                  <a:pt x="638" y="74"/>
                </a:lnTo>
                <a:lnTo>
                  <a:pt x="645" y="68"/>
                </a:lnTo>
                <a:lnTo>
                  <a:pt x="645" y="62"/>
                </a:lnTo>
                <a:lnTo>
                  <a:pt x="645" y="55"/>
                </a:lnTo>
                <a:lnTo>
                  <a:pt x="651" y="55"/>
                </a:lnTo>
                <a:lnTo>
                  <a:pt x="651" y="49"/>
                </a:lnTo>
                <a:lnTo>
                  <a:pt x="657" y="43"/>
                </a:lnTo>
                <a:lnTo>
                  <a:pt x="657" y="43"/>
                </a:lnTo>
                <a:lnTo>
                  <a:pt x="657" y="37"/>
                </a:lnTo>
                <a:lnTo>
                  <a:pt x="663" y="37"/>
                </a:lnTo>
                <a:lnTo>
                  <a:pt x="663" y="31"/>
                </a:lnTo>
                <a:lnTo>
                  <a:pt x="669" y="31"/>
                </a:lnTo>
                <a:lnTo>
                  <a:pt x="669" y="25"/>
                </a:lnTo>
                <a:lnTo>
                  <a:pt x="669" y="25"/>
                </a:lnTo>
                <a:lnTo>
                  <a:pt x="675" y="19"/>
                </a:lnTo>
                <a:lnTo>
                  <a:pt x="675" y="19"/>
                </a:lnTo>
                <a:lnTo>
                  <a:pt x="675" y="12"/>
                </a:lnTo>
                <a:lnTo>
                  <a:pt x="681" y="12"/>
                </a:lnTo>
                <a:lnTo>
                  <a:pt x="681" y="12"/>
                </a:lnTo>
                <a:lnTo>
                  <a:pt x="688" y="12"/>
                </a:lnTo>
                <a:lnTo>
                  <a:pt x="688" y="6"/>
                </a:lnTo>
                <a:lnTo>
                  <a:pt x="688" y="6"/>
                </a:lnTo>
                <a:lnTo>
                  <a:pt x="694" y="6"/>
                </a:lnTo>
                <a:lnTo>
                  <a:pt x="694" y="6"/>
                </a:lnTo>
                <a:lnTo>
                  <a:pt x="700" y="6"/>
                </a:lnTo>
                <a:lnTo>
                  <a:pt x="700" y="0"/>
                </a:lnTo>
                <a:lnTo>
                  <a:pt x="700" y="0"/>
                </a:lnTo>
                <a:lnTo>
                  <a:pt x="706" y="0"/>
                </a:lnTo>
                <a:lnTo>
                  <a:pt x="706" y="0"/>
                </a:lnTo>
                <a:lnTo>
                  <a:pt x="706" y="0"/>
                </a:lnTo>
                <a:lnTo>
                  <a:pt x="712" y="0"/>
                </a:lnTo>
                <a:lnTo>
                  <a:pt x="712" y="0"/>
                </a:lnTo>
                <a:lnTo>
                  <a:pt x="718" y="6"/>
                </a:lnTo>
                <a:lnTo>
                  <a:pt x="718" y="6"/>
                </a:lnTo>
                <a:lnTo>
                  <a:pt x="718" y="6"/>
                </a:lnTo>
                <a:lnTo>
                  <a:pt x="724" y="6"/>
                </a:lnTo>
                <a:lnTo>
                  <a:pt x="724" y="6"/>
                </a:lnTo>
                <a:lnTo>
                  <a:pt x="731" y="12"/>
                </a:lnTo>
                <a:lnTo>
                  <a:pt x="731" y="12"/>
                </a:lnTo>
                <a:lnTo>
                  <a:pt x="731" y="12"/>
                </a:lnTo>
                <a:lnTo>
                  <a:pt x="737" y="12"/>
                </a:lnTo>
                <a:lnTo>
                  <a:pt x="737" y="19"/>
                </a:lnTo>
                <a:lnTo>
                  <a:pt x="737" y="19"/>
                </a:lnTo>
                <a:lnTo>
                  <a:pt x="743" y="25"/>
                </a:lnTo>
                <a:lnTo>
                  <a:pt x="743" y="25"/>
                </a:lnTo>
                <a:lnTo>
                  <a:pt x="749" y="31"/>
                </a:lnTo>
                <a:lnTo>
                  <a:pt x="749" y="31"/>
                </a:lnTo>
                <a:lnTo>
                  <a:pt x="749" y="37"/>
                </a:lnTo>
                <a:lnTo>
                  <a:pt x="755" y="37"/>
                </a:lnTo>
                <a:lnTo>
                  <a:pt x="755" y="43"/>
                </a:lnTo>
                <a:lnTo>
                  <a:pt x="755" y="43"/>
                </a:lnTo>
                <a:lnTo>
                  <a:pt x="761" y="49"/>
                </a:lnTo>
                <a:lnTo>
                  <a:pt x="761" y="55"/>
                </a:lnTo>
                <a:lnTo>
                  <a:pt x="767" y="55"/>
                </a:lnTo>
                <a:lnTo>
                  <a:pt x="767" y="62"/>
                </a:lnTo>
                <a:lnTo>
                  <a:pt x="767" y="68"/>
                </a:lnTo>
                <a:lnTo>
                  <a:pt x="773" y="74"/>
                </a:lnTo>
                <a:lnTo>
                  <a:pt x="773" y="80"/>
                </a:lnTo>
                <a:lnTo>
                  <a:pt x="780" y="80"/>
                </a:lnTo>
                <a:lnTo>
                  <a:pt x="780" y="86"/>
                </a:lnTo>
                <a:lnTo>
                  <a:pt x="780" y="92"/>
                </a:lnTo>
                <a:lnTo>
                  <a:pt x="786" y="98"/>
                </a:lnTo>
                <a:lnTo>
                  <a:pt x="786" y="105"/>
                </a:lnTo>
                <a:lnTo>
                  <a:pt x="786" y="111"/>
                </a:lnTo>
                <a:lnTo>
                  <a:pt x="792" y="117"/>
                </a:lnTo>
                <a:lnTo>
                  <a:pt x="792" y="123"/>
                </a:lnTo>
                <a:lnTo>
                  <a:pt x="798" y="129"/>
                </a:lnTo>
                <a:lnTo>
                  <a:pt x="798" y="135"/>
                </a:lnTo>
                <a:lnTo>
                  <a:pt x="798" y="141"/>
                </a:lnTo>
                <a:lnTo>
                  <a:pt x="804" y="147"/>
                </a:lnTo>
                <a:lnTo>
                  <a:pt x="804" y="154"/>
                </a:lnTo>
                <a:lnTo>
                  <a:pt x="810" y="160"/>
                </a:lnTo>
                <a:lnTo>
                  <a:pt x="810" y="172"/>
                </a:lnTo>
                <a:lnTo>
                  <a:pt x="810" y="178"/>
                </a:lnTo>
                <a:lnTo>
                  <a:pt x="816" y="184"/>
                </a:lnTo>
                <a:lnTo>
                  <a:pt x="816" y="190"/>
                </a:lnTo>
                <a:lnTo>
                  <a:pt x="816" y="203"/>
                </a:lnTo>
                <a:lnTo>
                  <a:pt x="823" y="209"/>
                </a:lnTo>
                <a:lnTo>
                  <a:pt x="823" y="215"/>
                </a:lnTo>
                <a:lnTo>
                  <a:pt x="829" y="221"/>
                </a:lnTo>
                <a:lnTo>
                  <a:pt x="829" y="233"/>
                </a:lnTo>
                <a:lnTo>
                  <a:pt x="829" y="240"/>
                </a:lnTo>
                <a:lnTo>
                  <a:pt x="835" y="246"/>
                </a:lnTo>
                <a:lnTo>
                  <a:pt x="835" y="258"/>
                </a:lnTo>
                <a:lnTo>
                  <a:pt x="841" y="264"/>
                </a:lnTo>
                <a:lnTo>
                  <a:pt x="841" y="276"/>
                </a:lnTo>
                <a:lnTo>
                  <a:pt x="841" y="283"/>
                </a:lnTo>
                <a:lnTo>
                  <a:pt x="847" y="295"/>
                </a:lnTo>
                <a:lnTo>
                  <a:pt x="847" y="301"/>
                </a:lnTo>
                <a:lnTo>
                  <a:pt x="847" y="313"/>
                </a:lnTo>
                <a:lnTo>
                  <a:pt x="853" y="319"/>
                </a:lnTo>
                <a:lnTo>
                  <a:pt x="853" y="332"/>
                </a:lnTo>
                <a:lnTo>
                  <a:pt x="859" y="338"/>
                </a:lnTo>
                <a:lnTo>
                  <a:pt x="859" y="350"/>
                </a:lnTo>
                <a:lnTo>
                  <a:pt x="859" y="356"/>
                </a:lnTo>
                <a:lnTo>
                  <a:pt x="866" y="369"/>
                </a:lnTo>
                <a:lnTo>
                  <a:pt x="866" y="375"/>
                </a:lnTo>
                <a:lnTo>
                  <a:pt x="872" y="387"/>
                </a:lnTo>
                <a:lnTo>
                  <a:pt x="872" y="399"/>
                </a:lnTo>
                <a:lnTo>
                  <a:pt x="872" y="405"/>
                </a:lnTo>
                <a:lnTo>
                  <a:pt x="878" y="418"/>
                </a:lnTo>
                <a:lnTo>
                  <a:pt x="878" y="430"/>
                </a:lnTo>
                <a:lnTo>
                  <a:pt x="878" y="436"/>
                </a:lnTo>
                <a:lnTo>
                  <a:pt x="884" y="448"/>
                </a:lnTo>
                <a:lnTo>
                  <a:pt x="884" y="461"/>
                </a:lnTo>
                <a:lnTo>
                  <a:pt x="890" y="467"/>
                </a:lnTo>
                <a:lnTo>
                  <a:pt x="890" y="479"/>
                </a:lnTo>
                <a:lnTo>
                  <a:pt x="890" y="491"/>
                </a:lnTo>
                <a:lnTo>
                  <a:pt x="896" y="497"/>
                </a:lnTo>
                <a:lnTo>
                  <a:pt x="896" y="510"/>
                </a:lnTo>
                <a:lnTo>
                  <a:pt x="902" y="522"/>
                </a:lnTo>
                <a:lnTo>
                  <a:pt x="902" y="528"/>
                </a:lnTo>
                <a:lnTo>
                  <a:pt x="902" y="540"/>
                </a:lnTo>
                <a:lnTo>
                  <a:pt x="909" y="553"/>
                </a:lnTo>
                <a:lnTo>
                  <a:pt x="909" y="565"/>
                </a:lnTo>
                <a:lnTo>
                  <a:pt x="909" y="577"/>
                </a:lnTo>
                <a:lnTo>
                  <a:pt x="915" y="583"/>
                </a:lnTo>
                <a:lnTo>
                  <a:pt x="915" y="596"/>
                </a:lnTo>
                <a:lnTo>
                  <a:pt x="921" y="608"/>
                </a:lnTo>
                <a:lnTo>
                  <a:pt x="921" y="620"/>
                </a:lnTo>
                <a:lnTo>
                  <a:pt x="921" y="626"/>
                </a:lnTo>
                <a:lnTo>
                  <a:pt x="927" y="639"/>
                </a:lnTo>
                <a:lnTo>
                  <a:pt x="927" y="651"/>
                </a:lnTo>
                <a:lnTo>
                  <a:pt x="933" y="663"/>
                </a:lnTo>
                <a:lnTo>
                  <a:pt x="933" y="675"/>
                </a:lnTo>
                <a:lnTo>
                  <a:pt x="933" y="682"/>
                </a:lnTo>
                <a:lnTo>
                  <a:pt x="939" y="694"/>
                </a:lnTo>
                <a:lnTo>
                  <a:pt x="939" y="706"/>
                </a:lnTo>
                <a:lnTo>
                  <a:pt x="939" y="718"/>
                </a:lnTo>
                <a:lnTo>
                  <a:pt x="945" y="725"/>
                </a:lnTo>
                <a:lnTo>
                  <a:pt x="945" y="737"/>
                </a:lnTo>
                <a:lnTo>
                  <a:pt x="952" y="749"/>
                </a:lnTo>
                <a:lnTo>
                  <a:pt x="952" y="761"/>
                </a:lnTo>
                <a:lnTo>
                  <a:pt x="952" y="774"/>
                </a:lnTo>
                <a:lnTo>
                  <a:pt x="958" y="780"/>
                </a:lnTo>
                <a:lnTo>
                  <a:pt x="958" y="792"/>
                </a:lnTo>
                <a:lnTo>
                  <a:pt x="964" y="804"/>
                </a:lnTo>
                <a:lnTo>
                  <a:pt x="964" y="817"/>
                </a:lnTo>
                <a:lnTo>
                  <a:pt x="964" y="829"/>
                </a:lnTo>
                <a:lnTo>
                  <a:pt x="970" y="835"/>
                </a:lnTo>
                <a:lnTo>
                  <a:pt x="970" y="847"/>
                </a:lnTo>
                <a:lnTo>
                  <a:pt x="970" y="860"/>
                </a:lnTo>
                <a:lnTo>
                  <a:pt x="976" y="872"/>
                </a:lnTo>
                <a:lnTo>
                  <a:pt x="976" y="878"/>
                </a:lnTo>
                <a:lnTo>
                  <a:pt x="982" y="890"/>
                </a:lnTo>
                <a:lnTo>
                  <a:pt x="982" y="903"/>
                </a:lnTo>
                <a:lnTo>
                  <a:pt x="982" y="915"/>
                </a:lnTo>
                <a:lnTo>
                  <a:pt x="988" y="921"/>
                </a:lnTo>
                <a:lnTo>
                  <a:pt x="988" y="933"/>
                </a:lnTo>
                <a:lnTo>
                  <a:pt x="994" y="946"/>
                </a:lnTo>
                <a:lnTo>
                  <a:pt x="994" y="958"/>
                </a:lnTo>
                <a:lnTo>
                  <a:pt x="994" y="964"/>
                </a:lnTo>
                <a:lnTo>
                  <a:pt x="1001" y="976"/>
                </a:lnTo>
                <a:lnTo>
                  <a:pt x="1001" y="989"/>
                </a:lnTo>
                <a:lnTo>
                  <a:pt x="1001" y="995"/>
                </a:lnTo>
                <a:lnTo>
                  <a:pt x="1007" y="1007"/>
                </a:lnTo>
                <a:lnTo>
                  <a:pt x="1007" y="1019"/>
                </a:lnTo>
                <a:lnTo>
                  <a:pt x="1013" y="1025"/>
                </a:lnTo>
                <a:lnTo>
                  <a:pt x="1013" y="1038"/>
                </a:lnTo>
                <a:lnTo>
                  <a:pt x="1013" y="1050"/>
                </a:lnTo>
                <a:lnTo>
                  <a:pt x="1019" y="1056"/>
                </a:lnTo>
                <a:lnTo>
                  <a:pt x="1019" y="1068"/>
                </a:lnTo>
                <a:lnTo>
                  <a:pt x="1019" y="1081"/>
                </a:lnTo>
                <a:lnTo>
                  <a:pt x="1025" y="1087"/>
                </a:lnTo>
                <a:lnTo>
                  <a:pt x="1025" y="1099"/>
                </a:lnTo>
                <a:lnTo>
                  <a:pt x="1031" y="1105"/>
                </a:lnTo>
                <a:lnTo>
                  <a:pt x="1031" y="1117"/>
                </a:lnTo>
                <a:lnTo>
                  <a:pt x="1031" y="1124"/>
                </a:lnTo>
                <a:lnTo>
                  <a:pt x="1037" y="1136"/>
                </a:lnTo>
                <a:lnTo>
                  <a:pt x="1037" y="1148"/>
                </a:lnTo>
                <a:lnTo>
                  <a:pt x="1044" y="1154"/>
                </a:lnTo>
                <a:lnTo>
                  <a:pt x="1044" y="1167"/>
                </a:lnTo>
                <a:lnTo>
                  <a:pt x="1044" y="1173"/>
                </a:lnTo>
                <a:lnTo>
                  <a:pt x="1050" y="1185"/>
                </a:lnTo>
                <a:lnTo>
                  <a:pt x="1050" y="1191"/>
                </a:lnTo>
                <a:lnTo>
                  <a:pt x="1050" y="1203"/>
                </a:lnTo>
                <a:lnTo>
                  <a:pt x="1056" y="1210"/>
                </a:lnTo>
                <a:lnTo>
                  <a:pt x="1056" y="1222"/>
                </a:lnTo>
                <a:lnTo>
                  <a:pt x="1062" y="1228"/>
                </a:lnTo>
                <a:lnTo>
                  <a:pt x="1062" y="1234"/>
                </a:lnTo>
                <a:lnTo>
                  <a:pt x="1062" y="1246"/>
                </a:lnTo>
                <a:lnTo>
                  <a:pt x="1068" y="1253"/>
                </a:lnTo>
                <a:lnTo>
                  <a:pt x="1068" y="1265"/>
                </a:lnTo>
                <a:lnTo>
                  <a:pt x="1074" y="1271"/>
                </a:lnTo>
                <a:lnTo>
                  <a:pt x="1074" y="1277"/>
                </a:lnTo>
                <a:lnTo>
                  <a:pt x="1074" y="1289"/>
                </a:lnTo>
                <a:lnTo>
                  <a:pt x="1080" y="1296"/>
                </a:lnTo>
                <a:lnTo>
                  <a:pt x="1080" y="1302"/>
                </a:lnTo>
                <a:lnTo>
                  <a:pt x="1080" y="1314"/>
                </a:lnTo>
                <a:lnTo>
                  <a:pt x="1087" y="1320"/>
                </a:lnTo>
                <a:lnTo>
                  <a:pt x="1087" y="1326"/>
                </a:lnTo>
                <a:lnTo>
                  <a:pt x="1093" y="1338"/>
                </a:lnTo>
                <a:lnTo>
                  <a:pt x="1093" y="1345"/>
                </a:lnTo>
                <a:lnTo>
                  <a:pt x="1093" y="1351"/>
                </a:lnTo>
                <a:lnTo>
                  <a:pt x="1099" y="1357"/>
                </a:lnTo>
                <a:lnTo>
                  <a:pt x="1099" y="1369"/>
                </a:lnTo>
                <a:lnTo>
                  <a:pt x="1105" y="1375"/>
                </a:lnTo>
                <a:lnTo>
                  <a:pt x="1105" y="1381"/>
                </a:lnTo>
                <a:lnTo>
                  <a:pt x="1105" y="1388"/>
                </a:lnTo>
                <a:lnTo>
                  <a:pt x="1111" y="1394"/>
                </a:lnTo>
                <a:lnTo>
                  <a:pt x="1111" y="1406"/>
                </a:lnTo>
                <a:lnTo>
                  <a:pt x="1111" y="1412"/>
                </a:lnTo>
                <a:lnTo>
                  <a:pt x="1117" y="1418"/>
                </a:lnTo>
                <a:lnTo>
                  <a:pt x="1117" y="1424"/>
                </a:lnTo>
                <a:lnTo>
                  <a:pt x="1123" y="1431"/>
                </a:lnTo>
                <a:lnTo>
                  <a:pt x="1123" y="1437"/>
                </a:lnTo>
                <a:lnTo>
                  <a:pt x="1123" y="1443"/>
                </a:lnTo>
                <a:lnTo>
                  <a:pt x="1130" y="1449"/>
                </a:lnTo>
                <a:lnTo>
                  <a:pt x="1130" y="1461"/>
                </a:lnTo>
                <a:lnTo>
                  <a:pt x="1136" y="1467"/>
                </a:lnTo>
                <a:lnTo>
                  <a:pt x="1136" y="1474"/>
                </a:lnTo>
                <a:lnTo>
                  <a:pt x="1136" y="1480"/>
                </a:lnTo>
                <a:lnTo>
                  <a:pt x="1142" y="1486"/>
                </a:lnTo>
                <a:lnTo>
                  <a:pt x="1142" y="1492"/>
                </a:lnTo>
                <a:lnTo>
                  <a:pt x="1142" y="1498"/>
                </a:lnTo>
                <a:lnTo>
                  <a:pt x="1148" y="1504"/>
                </a:lnTo>
                <a:lnTo>
                  <a:pt x="1148" y="1510"/>
                </a:lnTo>
                <a:lnTo>
                  <a:pt x="1154" y="1510"/>
                </a:lnTo>
                <a:lnTo>
                  <a:pt x="1154" y="1517"/>
                </a:lnTo>
                <a:lnTo>
                  <a:pt x="1154" y="1523"/>
                </a:lnTo>
                <a:lnTo>
                  <a:pt x="1160" y="1529"/>
                </a:lnTo>
                <a:lnTo>
                  <a:pt x="1160" y="1535"/>
                </a:lnTo>
                <a:lnTo>
                  <a:pt x="1166" y="1541"/>
                </a:lnTo>
                <a:lnTo>
                  <a:pt x="1166" y="1547"/>
                </a:lnTo>
                <a:lnTo>
                  <a:pt x="1166" y="1553"/>
                </a:lnTo>
                <a:lnTo>
                  <a:pt x="1172" y="1559"/>
                </a:lnTo>
                <a:lnTo>
                  <a:pt x="1172" y="1559"/>
                </a:lnTo>
                <a:lnTo>
                  <a:pt x="1172" y="1566"/>
                </a:lnTo>
                <a:lnTo>
                  <a:pt x="1179" y="1572"/>
                </a:lnTo>
                <a:lnTo>
                  <a:pt x="1179" y="1578"/>
                </a:lnTo>
                <a:lnTo>
                  <a:pt x="1185" y="1584"/>
                </a:lnTo>
                <a:lnTo>
                  <a:pt x="1185" y="1584"/>
                </a:lnTo>
                <a:lnTo>
                  <a:pt x="1185" y="1590"/>
                </a:lnTo>
                <a:lnTo>
                  <a:pt x="1191" y="1596"/>
                </a:lnTo>
                <a:lnTo>
                  <a:pt x="1191" y="1602"/>
                </a:lnTo>
                <a:lnTo>
                  <a:pt x="1197" y="1602"/>
                </a:lnTo>
                <a:lnTo>
                  <a:pt x="1197" y="1609"/>
                </a:lnTo>
                <a:lnTo>
                  <a:pt x="1197" y="1615"/>
                </a:lnTo>
                <a:lnTo>
                  <a:pt x="1203" y="1615"/>
                </a:lnTo>
                <a:lnTo>
                  <a:pt x="1203" y="1621"/>
                </a:lnTo>
                <a:lnTo>
                  <a:pt x="1203" y="1627"/>
                </a:lnTo>
                <a:lnTo>
                  <a:pt x="1209" y="1627"/>
                </a:lnTo>
                <a:lnTo>
                  <a:pt x="1209" y="1633"/>
                </a:lnTo>
                <a:lnTo>
                  <a:pt x="1215" y="1639"/>
                </a:lnTo>
                <a:lnTo>
                  <a:pt x="1215" y="1639"/>
                </a:lnTo>
                <a:lnTo>
                  <a:pt x="1215" y="1645"/>
                </a:lnTo>
                <a:lnTo>
                  <a:pt x="1222" y="1652"/>
                </a:lnTo>
                <a:lnTo>
                  <a:pt x="1222" y="1652"/>
                </a:lnTo>
                <a:lnTo>
                  <a:pt x="1228" y="1658"/>
                </a:lnTo>
                <a:lnTo>
                  <a:pt x="1228" y="1658"/>
                </a:lnTo>
                <a:lnTo>
                  <a:pt x="1228" y="1664"/>
                </a:lnTo>
                <a:lnTo>
                  <a:pt x="1234" y="1664"/>
                </a:lnTo>
                <a:lnTo>
                  <a:pt x="1234" y="1670"/>
                </a:lnTo>
                <a:lnTo>
                  <a:pt x="1234" y="1670"/>
                </a:lnTo>
                <a:lnTo>
                  <a:pt x="1240" y="1676"/>
                </a:lnTo>
                <a:lnTo>
                  <a:pt x="1240" y="1682"/>
                </a:lnTo>
                <a:lnTo>
                  <a:pt x="1246" y="1682"/>
                </a:lnTo>
                <a:lnTo>
                  <a:pt x="1246" y="1688"/>
                </a:lnTo>
                <a:lnTo>
                  <a:pt x="1246" y="1688"/>
                </a:lnTo>
                <a:lnTo>
                  <a:pt x="1252" y="1695"/>
                </a:lnTo>
                <a:lnTo>
                  <a:pt x="1252" y="1695"/>
                </a:lnTo>
                <a:lnTo>
                  <a:pt x="1258" y="1695"/>
                </a:lnTo>
                <a:lnTo>
                  <a:pt x="1258" y="1701"/>
                </a:lnTo>
                <a:lnTo>
                  <a:pt x="1258" y="1701"/>
                </a:lnTo>
                <a:lnTo>
                  <a:pt x="1265" y="1707"/>
                </a:lnTo>
                <a:lnTo>
                  <a:pt x="1265" y="1707"/>
                </a:lnTo>
                <a:lnTo>
                  <a:pt x="1265" y="1713"/>
                </a:lnTo>
                <a:lnTo>
                  <a:pt x="1271" y="1713"/>
                </a:lnTo>
                <a:lnTo>
                  <a:pt x="1271" y="1713"/>
                </a:lnTo>
                <a:lnTo>
                  <a:pt x="1277" y="1719"/>
                </a:lnTo>
                <a:lnTo>
                  <a:pt x="1277" y="1719"/>
                </a:lnTo>
                <a:lnTo>
                  <a:pt x="1277" y="1725"/>
                </a:lnTo>
                <a:lnTo>
                  <a:pt x="1283" y="1725"/>
                </a:lnTo>
                <a:lnTo>
                  <a:pt x="1283" y="1725"/>
                </a:lnTo>
                <a:lnTo>
                  <a:pt x="1283" y="1731"/>
                </a:lnTo>
                <a:lnTo>
                  <a:pt x="1289" y="1731"/>
                </a:lnTo>
                <a:lnTo>
                  <a:pt x="1289" y="1731"/>
                </a:lnTo>
                <a:lnTo>
                  <a:pt x="1295" y="1738"/>
                </a:lnTo>
                <a:lnTo>
                  <a:pt x="1295" y="1738"/>
                </a:lnTo>
                <a:lnTo>
                  <a:pt x="1295" y="1738"/>
                </a:lnTo>
                <a:lnTo>
                  <a:pt x="1301" y="1744"/>
                </a:lnTo>
                <a:lnTo>
                  <a:pt x="1301" y="1744"/>
                </a:lnTo>
                <a:lnTo>
                  <a:pt x="1308" y="1744"/>
                </a:lnTo>
                <a:lnTo>
                  <a:pt x="1308" y="1750"/>
                </a:lnTo>
                <a:lnTo>
                  <a:pt x="1308" y="1750"/>
                </a:lnTo>
                <a:lnTo>
                  <a:pt x="1314" y="1750"/>
                </a:lnTo>
                <a:lnTo>
                  <a:pt x="1314" y="1750"/>
                </a:lnTo>
                <a:lnTo>
                  <a:pt x="1314" y="1756"/>
                </a:lnTo>
                <a:lnTo>
                  <a:pt x="1320" y="1756"/>
                </a:lnTo>
                <a:lnTo>
                  <a:pt x="1320" y="1756"/>
                </a:lnTo>
                <a:lnTo>
                  <a:pt x="1326" y="1756"/>
                </a:lnTo>
                <a:lnTo>
                  <a:pt x="1326" y="1762"/>
                </a:lnTo>
                <a:lnTo>
                  <a:pt x="1326" y="1762"/>
                </a:lnTo>
                <a:lnTo>
                  <a:pt x="1332" y="1762"/>
                </a:lnTo>
                <a:lnTo>
                  <a:pt x="1332" y="1762"/>
                </a:lnTo>
                <a:lnTo>
                  <a:pt x="1338" y="1768"/>
                </a:lnTo>
                <a:lnTo>
                  <a:pt x="1338" y="1768"/>
                </a:lnTo>
                <a:lnTo>
                  <a:pt x="1338" y="1768"/>
                </a:lnTo>
                <a:lnTo>
                  <a:pt x="1344" y="1768"/>
                </a:lnTo>
                <a:lnTo>
                  <a:pt x="1344" y="1774"/>
                </a:lnTo>
                <a:lnTo>
                  <a:pt x="1344" y="1774"/>
                </a:lnTo>
                <a:lnTo>
                  <a:pt x="1351" y="1774"/>
                </a:lnTo>
                <a:lnTo>
                  <a:pt x="1351" y="1774"/>
                </a:lnTo>
                <a:lnTo>
                  <a:pt x="1357" y="1774"/>
                </a:lnTo>
                <a:lnTo>
                  <a:pt x="1357" y="1774"/>
                </a:lnTo>
                <a:lnTo>
                  <a:pt x="1357" y="1780"/>
                </a:lnTo>
                <a:lnTo>
                  <a:pt x="1363" y="1780"/>
                </a:lnTo>
                <a:lnTo>
                  <a:pt x="1363" y="1780"/>
                </a:lnTo>
                <a:lnTo>
                  <a:pt x="1369" y="1780"/>
                </a:lnTo>
                <a:lnTo>
                  <a:pt x="1369" y="1780"/>
                </a:lnTo>
                <a:lnTo>
                  <a:pt x="1369" y="1780"/>
                </a:lnTo>
                <a:lnTo>
                  <a:pt x="1375" y="1787"/>
                </a:lnTo>
                <a:lnTo>
                  <a:pt x="1375" y="1787"/>
                </a:lnTo>
                <a:lnTo>
                  <a:pt x="1375" y="1787"/>
                </a:lnTo>
                <a:lnTo>
                  <a:pt x="1381" y="1787"/>
                </a:lnTo>
                <a:lnTo>
                  <a:pt x="1381" y="1787"/>
                </a:lnTo>
                <a:lnTo>
                  <a:pt x="1387" y="1787"/>
                </a:lnTo>
                <a:lnTo>
                  <a:pt x="1387" y="1787"/>
                </a:lnTo>
                <a:lnTo>
                  <a:pt x="1387" y="1793"/>
                </a:lnTo>
                <a:lnTo>
                  <a:pt x="1393" y="1793"/>
                </a:lnTo>
                <a:lnTo>
                  <a:pt x="1393" y="1793"/>
                </a:lnTo>
                <a:lnTo>
                  <a:pt x="1400" y="1793"/>
                </a:lnTo>
                <a:lnTo>
                  <a:pt x="1400" y="1793"/>
                </a:lnTo>
                <a:lnTo>
                  <a:pt x="1400" y="1793"/>
                </a:lnTo>
                <a:lnTo>
                  <a:pt x="1406" y="1793"/>
                </a:lnTo>
                <a:lnTo>
                  <a:pt x="1406" y="1793"/>
                </a:lnTo>
                <a:lnTo>
                  <a:pt x="1406" y="1799"/>
                </a:lnTo>
                <a:lnTo>
                  <a:pt x="1412" y="1799"/>
                </a:lnTo>
                <a:lnTo>
                  <a:pt x="1412" y="1799"/>
                </a:lnTo>
              </a:path>
            </a:pathLst>
          </a:custGeom>
          <a:noFill/>
          <a:ln w="19050"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184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601200" cy="457200"/>
          </a:xfrm>
        </p:spPr>
        <p:txBody>
          <a:bodyPr>
            <a:noAutofit/>
          </a:bodyPr>
          <a:lstStyle/>
          <a:p>
            <a:r>
              <a:rPr lang="en-US" sz="2400" cap="none" dirty="0" smtClean="0"/>
              <a:t>Autocorrelation-based peak width determination</a:t>
            </a:r>
            <a:endParaRPr lang="en-US" sz="2400" cap="none"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pic>
        <p:nvPicPr>
          <p:cNvPr id="12" name="Picture 11"/>
          <p:cNvPicPr>
            <a:picLocks noChangeAspect="1"/>
          </p:cNvPicPr>
          <p:nvPr/>
        </p:nvPicPr>
        <p:blipFill>
          <a:blip r:embed="rId4"/>
          <a:stretch>
            <a:fillRect/>
          </a:stretch>
        </p:blipFill>
        <p:spPr>
          <a:xfrm>
            <a:off x="2667000" y="1509403"/>
            <a:ext cx="3234263" cy="3713040"/>
          </a:xfrm>
          <a:prstGeom prst="rect">
            <a:avLst/>
          </a:prstGeom>
        </p:spPr>
      </p:pic>
      <p:pic>
        <p:nvPicPr>
          <p:cNvPr id="13" name="Picture 12"/>
          <p:cNvPicPr>
            <a:picLocks noChangeAspect="1"/>
          </p:cNvPicPr>
          <p:nvPr/>
        </p:nvPicPr>
        <p:blipFill>
          <a:blip r:embed="rId5"/>
          <a:stretch>
            <a:fillRect/>
          </a:stretch>
        </p:blipFill>
        <p:spPr>
          <a:xfrm>
            <a:off x="6671737" y="1509403"/>
            <a:ext cx="3234263" cy="3713040"/>
          </a:xfrm>
          <a:prstGeom prst="rect">
            <a:avLst/>
          </a:prstGeom>
        </p:spPr>
      </p:pic>
      <p:sp>
        <p:nvSpPr>
          <p:cNvPr id="20" name="Freeform 8"/>
          <p:cNvSpPr>
            <a:spLocks/>
          </p:cNvSpPr>
          <p:nvPr/>
        </p:nvSpPr>
        <p:spPr bwMode="auto">
          <a:xfrm>
            <a:off x="3430501" y="1652836"/>
            <a:ext cx="2241550" cy="2855913"/>
          </a:xfrm>
          <a:custGeom>
            <a:avLst/>
            <a:gdLst>
              <a:gd name="T0" fmla="*/ 18 w 1412"/>
              <a:gd name="T1" fmla="*/ 1793 h 1799"/>
              <a:gd name="T2" fmla="*/ 43 w 1412"/>
              <a:gd name="T3" fmla="*/ 1780 h 1799"/>
              <a:gd name="T4" fmla="*/ 68 w 1412"/>
              <a:gd name="T5" fmla="*/ 1774 h 1799"/>
              <a:gd name="T6" fmla="*/ 92 w 1412"/>
              <a:gd name="T7" fmla="*/ 1756 h 1799"/>
              <a:gd name="T8" fmla="*/ 117 w 1412"/>
              <a:gd name="T9" fmla="*/ 1738 h 1799"/>
              <a:gd name="T10" fmla="*/ 141 w 1412"/>
              <a:gd name="T11" fmla="*/ 1719 h 1799"/>
              <a:gd name="T12" fmla="*/ 160 w 1412"/>
              <a:gd name="T13" fmla="*/ 1695 h 1799"/>
              <a:gd name="T14" fmla="*/ 184 w 1412"/>
              <a:gd name="T15" fmla="*/ 1658 h 1799"/>
              <a:gd name="T16" fmla="*/ 209 w 1412"/>
              <a:gd name="T17" fmla="*/ 1621 h 1799"/>
              <a:gd name="T18" fmla="*/ 233 w 1412"/>
              <a:gd name="T19" fmla="*/ 1578 h 1799"/>
              <a:gd name="T20" fmla="*/ 258 w 1412"/>
              <a:gd name="T21" fmla="*/ 1523 h 1799"/>
              <a:gd name="T22" fmla="*/ 282 w 1412"/>
              <a:gd name="T23" fmla="*/ 1467 h 1799"/>
              <a:gd name="T24" fmla="*/ 301 w 1412"/>
              <a:gd name="T25" fmla="*/ 1394 h 1799"/>
              <a:gd name="T26" fmla="*/ 325 w 1412"/>
              <a:gd name="T27" fmla="*/ 1320 h 1799"/>
              <a:gd name="T28" fmla="*/ 350 w 1412"/>
              <a:gd name="T29" fmla="*/ 1234 h 1799"/>
              <a:gd name="T30" fmla="*/ 374 w 1412"/>
              <a:gd name="T31" fmla="*/ 1148 h 1799"/>
              <a:gd name="T32" fmla="*/ 399 w 1412"/>
              <a:gd name="T33" fmla="*/ 1050 h 1799"/>
              <a:gd name="T34" fmla="*/ 424 w 1412"/>
              <a:gd name="T35" fmla="*/ 946 h 1799"/>
              <a:gd name="T36" fmla="*/ 442 w 1412"/>
              <a:gd name="T37" fmla="*/ 835 h 1799"/>
              <a:gd name="T38" fmla="*/ 467 w 1412"/>
              <a:gd name="T39" fmla="*/ 725 h 1799"/>
              <a:gd name="T40" fmla="*/ 491 w 1412"/>
              <a:gd name="T41" fmla="*/ 620 h 1799"/>
              <a:gd name="T42" fmla="*/ 516 w 1412"/>
              <a:gd name="T43" fmla="*/ 510 h 1799"/>
              <a:gd name="T44" fmla="*/ 540 w 1412"/>
              <a:gd name="T45" fmla="*/ 405 h 1799"/>
              <a:gd name="T46" fmla="*/ 565 w 1412"/>
              <a:gd name="T47" fmla="*/ 313 h 1799"/>
              <a:gd name="T48" fmla="*/ 583 w 1412"/>
              <a:gd name="T49" fmla="*/ 221 h 1799"/>
              <a:gd name="T50" fmla="*/ 608 w 1412"/>
              <a:gd name="T51" fmla="*/ 147 h 1799"/>
              <a:gd name="T52" fmla="*/ 632 w 1412"/>
              <a:gd name="T53" fmla="*/ 86 h 1799"/>
              <a:gd name="T54" fmla="*/ 657 w 1412"/>
              <a:gd name="T55" fmla="*/ 43 h 1799"/>
              <a:gd name="T56" fmla="*/ 681 w 1412"/>
              <a:gd name="T57" fmla="*/ 12 h 1799"/>
              <a:gd name="T58" fmla="*/ 706 w 1412"/>
              <a:gd name="T59" fmla="*/ 0 h 1799"/>
              <a:gd name="T60" fmla="*/ 731 w 1412"/>
              <a:gd name="T61" fmla="*/ 12 h 1799"/>
              <a:gd name="T62" fmla="*/ 749 w 1412"/>
              <a:gd name="T63" fmla="*/ 37 h 1799"/>
              <a:gd name="T64" fmla="*/ 773 w 1412"/>
              <a:gd name="T65" fmla="*/ 80 h 1799"/>
              <a:gd name="T66" fmla="*/ 798 w 1412"/>
              <a:gd name="T67" fmla="*/ 135 h 1799"/>
              <a:gd name="T68" fmla="*/ 823 w 1412"/>
              <a:gd name="T69" fmla="*/ 209 h 1799"/>
              <a:gd name="T70" fmla="*/ 847 w 1412"/>
              <a:gd name="T71" fmla="*/ 295 h 1799"/>
              <a:gd name="T72" fmla="*/ 872 w 1412"/>
              <a:gd name="T73" fmla="*/ 387 h 1799"/>
              <a:gd name="T74" fmla="*/ 890 w 1412"/>
              <a:gd name="T75" fmla="*/ 491 h 1799"/>
              <a:gd name="T76" fmla="*/ 915 w 1412"/>
              <a:gd name="T77" fmla="*/ 596 h 1799"/>
              <a:gd name="T78" fmla="*/ 939 w 1412"/>
              <a:gd name="T79" fmla="*/ 706 h 1799"/>
              <a:gd name="T80" fmla="*/ 964 w 1412"/>
              <a:gd name="T81" fmla="*/ 817 h 1799"/>
              <a:gd name="T82" fmla="*/ 988 w 1412"/>
              <a:gd name="T83" fmla="*/ 921 h 1799"/>
              <a:gd name="T84" fmla="*/ 1013 w 1412"/>
              <a:gd name="T85" fmla="*/ 1025 h 1799"/>
              <a:gd name="T86" fmla="*/ 1031 w 1412"/>
              <a:gd name="T87" fmla="*/ 1124 h 1799"/>
              <a:gd name="T88" fmla="*/ 1056 w 1412"/>
              <a:gd name="T89" fmla="*/ 1222 h 1799"/>
              <a:gd name="T90" fmla="*/ 1080 w 1412"/>
              <a:gd name="T91" fmla="*/ 1302 h 1799"/>
              <a:gd name="T92" fmla="*/ 1105 w 1412"/>
              <a:gd name="T93" fmla="*/ 1381 h 1799"/>
              <a:gd name="T94" fmla="*/ 1130 w 1412"/>
              <a:gd name="T95" fmla="*/ 1449 h 1799"/>
              <a:gd name="T96" fmla="*/ 1154 w 1412"/>
              <a:gd name="T97" fmla="*/ 1510 h 1799"/>
              <a:gd name="T98" fmla="*/ 1172 w 1412"/>
              <a:gd name="T99" fmla="*/ 1566 h 1799"/>
              <a:gd name="T100" fmla="*/ 1197 w 1412"/>
              <a:gd name="T101" fmla="*/ 1615 h 1799"/>
              <a:gd name="T102" fmla="*/ 1222 w 1412"/>
              <a:gd name="T103" fmla="*/ 1652 h 1799"/>
              <a:gd name="T104" fmla="*/ 1246 w 1412"/>
              <a:gd name="T105" fmla="*/ 1688 h 1799"/>
              <a:gd name="T106" fmla="*/ 1271 w 1412"/>
              <a:gd name="T107" fmla="*/ 1713 h 1799"/>
              <a:gd name="T108" fmla="*/ 1295 w 1412"/>
              <a:gd name="T109" fmla="*/ 1738 h 1799"/>
              <a:gd name="T110" fmla="*/ 1314 w 1412"/>
              <a:gd name="T111" fmla="*/ 1756 h 1799"/>
              <a:gd name="T112" fmla="*/ 1338 w 1412"/>
              <a:gd name="T113" fmla="*/ 1768 h 1799"/>
              <a:gd name="T114" fmla="*/ 1363 w 1412"/>
              <a:gd name="T115" fmla="*/ 1780 h 1799"/>
              <a:gd name="T116" fmla="*/ 1387 w 1412"/>
              <a:gd name="T117" fmla="*/ 1787 h 1799"/>
              <a:gd name="T118" fmla="*/ 1412 w 1412"/>
              <a:gd name="T119" fmla="*/ 1799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12" h="1799">
                <a:moveTo>
                  <a:pt x="0" y="1799"/>
                </a:moveTo>
                <a:lnTo>
                  <a:pt x="0" y="1799"/>
                </a:lnTo>
                <a:lnTo>
                  <a:pt x="6" y="1799"/>
                </a:lnTo>
                <a:lnTo>
                  <a:pt x="6" y="1793"/>
                </a:lnTo>
                <a:lnTo>
                  <a:pt x="6" y="1793"/>
                </a:lnTo>
                <a:lnTo>
                  <a:pt x="12" y="1793"/>
                </a:lnTo>
                <a:lnTo>
                  <a:pt x="12" y="1793"/>
                </a:lnTo>
                <a:lnTo>
                  <a:pt x="18" y="1793"/>
                </a:lnTo>
                <a:lnTo>
                  <a:pt x="18" y="1793"/>
                </a:lnTo>
                <a:lnTo>
                  <a:pt x="18" y="1793"/>
                </a:lnTo>
                <a:lnTo>
                  <a:pt x="25" y="1793"/>
                </a:lnTo>
                <a:lnTo>
                  <a:pt x="25" y="1787"/>
                </a:lnTo>
                <a:lnTo>
                  <a:pt x="25" y="1787"/>
                </a:lnTo>
                <a:lnTo>
                  <a:pt x="31" y="1787"/>
                </a:lnTo>
                <a:lnTo>
                  <a:pt x="31" y="1787"/>
                </a:lnTo>
                <a:lnTo>
                  <a:pt x="37" y="1787"/>
                </a:lnTo>
                <a:lnTo>
                  <a:pt x="37" y="1787"/>
                </a:lnTo>
                <a:lnTo>
                  <a:pt x="37" y="1787"/>
                </a:lnTo>
                <a:lnTo>
                  <a:pt x="43" y="1780"/>
                </a:lnTo>
                <a:lnTo>
                  <a:pt x="43" y="1780"/>
                </a:lnTo>
                <a:lnTo>
                  <a:pt x="49" y="1780"/>
                </a:lnTo>
                <a:lnTo>
                  <a:pt x="49" y="1780"/>
                </a:lnTo>
                <a:lnTo>
                  <a:pt x="49" y="1780"/>
                </a:lnTo>
                <a:lnTo>
                  <a:pt x="55" y="1780"/>
                </a:lnTo>
                <a:lnTo>
                  <a:pt x="55" y="1774"/>
                </a:lnTo>
                <a:lnTo>
                  <a:pt x="55" y="1774"/>
                </a:lnTo>
                <a:lnTo>
                  <a:pt x="61" y="1774"/>
                </a:lnTo>
                <a:lnTo>
                  <a:pt x="61" y="1774"/>
                </a:lnTo>
                <a:lnTo>
                  <a:pt x="68" y="1774"/>
                </a:lnTo>
                <a:lnTo>
                  <a:pt x="68" y="1774"/>
                </a:lnTo>
                <a:lnTo>
                  <a:pt x="68" y="1768"/>
                </a:lnTo>
                <a:lnTo>
                  <a:pt x="74" y="1768"/>
                </a:lnTo>
                <a:lnTo>
                  <a:pt x="74" y="1768"/>
                </a:lnTo>
                <a:lnTo>
                  <a:pt x="80" y="1768"/>
                </a:lnTo>
                <a:lnTo>
                  <a:pt x="80" y="1762"/>
                </a:lnTo>
                <a:lnTo>
                  <a:pt x="80" y="1762"/>
                </a:lnTo>
                <a:lnTo>
                  <a:pt x="86" y="1762"/>
                </a:lnTo>
                <a:lnTo>
                  <a:pt x="86" y="1762"/>
                </a:lnTo>
                <a:lnTo>
                  <a:pt x="86" y="1756"/>
                </a:lnTo>
                <a:lnTo>
                  <a:pt x="92" y="1756"/>
                </a:lnTo>
                <a:lnTo>
                  <a:pt x="92" y="1756"/>
                </a:lnTo>
                <a:lnTo>
                  <a:pt x="98" y="1756"/>
                </a:lnTo>
                <a:lnTo>
                  <a:pt x="98" y="1750"/>
                </a:lnTo>
                <a:lnTo>
                  <a:pt x="98" y="1750"/>
                </a:lnTo>
                <a:lnTo>
                  <a:pt x="104" y="1750"/>
                </a:lnTo>
                <a:lnTo>
                  <a:pt x="104" y="1750"/>
                </a:lnTo>
                <a:lnTo>
                  <a:pt x="111" y="1744"/>
                </a:lnTo>
                <a:lnTo>
                  <a:pt x="111" y="1744"/>
                </a:lnTo>
                <a:lnTo>
                  <a:pt x="111" y="1744"/>
                </a:lnTo>
                <a:lnTo>
                  <a:pt x="117" y="1738"/>
                </a:lnTo>
                <a:lnTo>
                  <a:pt x="117" y="1738"/>
                </a:lnTo>
                <a:lnTo>
                  <a:pt x="117" y="1738"/>
                </a:lnTo>
                <a:lnTo>
                  <a:pt x="123" y="1731"/>
                </a:lnTo>
                <a:lnTo>
                  <a:pt x="123" y="1731"/>
                </a:lnTo>
                <a:lnTo>
                  <a:pt x="129" y="1731"/>
                </a:lnTo>
                <a:lnTo>
                  <a:pt x="129" y="1725"/>
                </a:lnTo>
                <a:lnTo>
                  <a:pt x="129" y="1725"/>
                </a:lnTo>
                <a:lnTo>
                  <a:pt x="135" y="1725"/>
                </a:lnTo>
                <a:lnTo>
                  <a:pt x="135" y="1719"/>
                </a:lnTo>
                <a:lnTo>
                  <a:pt x="141" y="1719"/>
                </a:lnTo>
                <a:lnTo>
                  <a:pt x="141" y="1713"/>
                </a:lnTo>
                <a:lnTo>
                  <a:pt x="141" y="1713"/>
                </a:lnTo>
                <a:lnTo>
                  <a:pt x="147" y="1713"/>
                </a:lnTo>
                <a:lnTo>
                  <a:pt x="147" y="1707"/>
                </a:lnTo>
                <a:lnTo>
                  <a:pt x="147" y="1707"/>
                </a:lnTo>
                <a:lnTo>
                  <a:pt x="153" y="1701"/>
                </a:lnTo>
                <a:lnTo>
                  <a:pt x="153" y="1701"/>
                </a:lnTo>
                <a:lnTo>
                  <a:pt x="160" y="1695"/>
                </a:lnTo>
                <a:lnTo>
                  <a:pt x="160" y="1695"/>
                </a:lnTo>
                <a:lnTo>
                  <a:pt x="160" y="1695"/>
                </a:lnTo>
                <a:lnTo>
                  <a:pt x="166" y="1688"/>
                </a:lnTo>
                <a:lnTo>
                  <a:pt x="166" y="1688"/>
                </a:lnTo>
                <a:lnTo>
                  <a:pt x="172" y="1682"/>
                </a:lnTo>
                <a:lnTo>
                  <a:pt x="172" y="1682"/>
                </a:lnTo>
                <a:lnTo>
                  <a:pt x="172" y="1676"/>
                </a:lnTo>
                <a:lnTo>
                  <a:pt x="178" y="1670"/>
                </a:lnTo>
                <a:lnTo>
                  <a:pt x="178" y="1670"/>
                </a:lnTo>
                <a:lnTo>
                  <a:pt x="178" y="1664"/>
                </a:lnTo>
                <a:lnTo>
                  <a:pt x="184" y="1664"/>
                </a:lnTo>
                <a:lnTo>
                  <a:pt x="184" y="1658"/>
                </a:lnTo>
                <a:lnTo>
                  <a:pt x="190" y="1658"/>
                </a:lnTo>
                <a:lnTo>
                  <a:pt x="190" y="1652"/>
                </a:lnTo>
                <a:lnTo>
                  <a:pt x="190" y="1652"/>
                </a:lnTo>
                <a:lnTo>
                  <a:pt x="196" y="1645"/>
                </a:lnTo>
                <a:lnTo>
                  <a:pt x="196" y="1639"/>
                </a:lnTo>
                <a:lnTo>
                  <a:pt x="196" y="1639"/>
                </a:lnTo>
                <a:lnTo>
                  <a:pt x="203" y="1633"/>
                </a:lnTo>
                <a:lnTo>
                  <a:pt x="203" y="1627"/>
                </a:lnTo>
                <a:lnTo>
                  <a:pt x="209" y="1627"/>
                </a:lnTo>
                <a:lnTo>
                  <a:pt x="209" y="1621"/>
                </a:lnTo>
                <a:lnTo>
                  <a:pt x="209" y="1615"/>
                </a:lnTo>
                <a:lnTo>
                  <a:pt x="215" y="1615"/>
                </a:lnTo>
                <a:lnTo>
                  <a:pt x="215" y="1609"/>
                </a:lnTo>
                <a:lnTo>
                  <a:pt x="221" y="1602"/>
                </a:lnTo>
                <a:lnTo>
                  <a:pt x="221" y="1602"/>
                </a:lnTo>
                <a:lnTo>
                  <a:pt x="221" y="1596"/>
                </a:lnTo>
                <a:lnTo>
                  <a:pt x="227" y="1590"/>
                </a:lnTo>
                <a:lnTo>
                  <a:pt x="227" y="1584"/>
                </a:lnTo>
                <a:lnTo>
                  <a:pt x="227" y="1584"/>
                </a:lnTo>
                <a:lnTo>
                  <a:pt x="233" y="1578"/>
                </a:lnTo>
                <a:lnTo>
                  <a:pt x="233" y="1572"/>
                </a:lnTo>
                <a:lnTo>
                  <a:pt x="239" y="1566"/>
                </a:lnTo>
                <a:lnTo>
                  <a:pt x="239" y="1559"/>
                </a:lnTo>
                <a:lnTo>
                  <a:pt x="239" y="1559"/>
                </a:lnTo>
                <a:lnTo>
                  <a:pt x="246" y="1553"/>
                </a:lnTo>
                <a:lnTo>
                  <a:pt x="246" y="1547"/>
                </a:lnTo>
                <a:lnTo>
                  <a:pt x="252" y="1541"/>
                </a:lnTo>
                <a:lnTo>
                  <a:pt x="252" y="1535"/>
                </a:lnTo>
                <a:lnTo>
                  <a:pt x="252" y="1529"/>
                </a:lnTo>
                <a:lnTo>
                  <a:pt x="258" y="1523"/>
                </a:lnTo>
                <a:lnTo>
                  <a:pt x="258" y="1517"/>
                </a:lnTo>
                <a:lnTo>
                  <a:pt x="258" y="1510"/>
                </a:lnTo>
                <a:lnTo>
                  <a:pt x="264" y="1510"/>
                </a:lnTo>
                <a:lnTo>
                  <a:pt x="264" y="1504"/>
                </a:lnTo>
                <a:lnTo>
                  <a:pt x="270" y="1498"/>
                </a:lnTo>
                <a:lnTo>
                  <a:pt x="270" y="1492"/>
                </a:lnTo>
                <a:lnTo>
                  <a:pt x="270" y="1486"/>
                </a:lnTo>
                <a:lnTo>
                  <a:pt x="276" y="1480"/>
                </a:lnTo>
                <a:lnTo>
                  <a:pt x="276" y="1474"/>
                </a:lnTo>
                <a:lnTo>
                  <a:pt x="282" y="1467"/>
                </a:lnTo>
                <a:lnTo>
                  <a:pt x="282" y="1461"/>
                </a:lnTo>
                <a:lnTo>
                  <a:pt x="282" y="1449"/>
                </a:lnTo>
                <a:lnTo>
                  <a:pt x="289" y="1443"/>
                </a:lnTo>
                <a:lnTo>
                  <a:pt x="289" y="1437"/>
                </a:lnTo>
                <a:lnTo>
                  <a:pt x="289" y="1431"/>
                </a:lnTo>
                <a:lnTo>
                  <a:pt x="295" y="1424"/>
                </a:lnTo>
                <a:lnTo>
                  <a:pt x="295" y="1418"/>
                </a:lnTo>
                <a:lnTo>
                  <a:pt x="301" y="1412"/>
                </a:lnTo>
                <a:lnTo>
                  <a:pt x="301" y="1406"/>
                </a:lnTo>
                <a:lnTo>
                  <a:pt x="301" y="1394"/>
                </a:lnTo>
                <a:lnTo>
                  <a:pt x="307" y="1388"/>
                </a:lnTo>
                <a:lnTo>
                  <a:pt x="307" y="1381"/>
                </a:lnTo>
                <a:lnTo>
                  <a:pt x="313" y="1375"/>
                </a:lnTo>
                <a:lnTo>
                  <a:pt x="313" y="1369"/>
                </a:lnTo>
                <a:lnTo>
                  <a:pt x="313" y="1357"/>
                </a:lnTo>
                <a:lnTo>
                  <a:pt x="319" y="1351"/>
                </a:lnTo>
                <a:lnTo>
                  <a:pt x="319" y="1345"/>
                </a:lnTo>
                <a:lnTo>
                  <a:pt x="319" y="1338"/>
                </a:lnTo>
                <a:lnTo>
                  <a:pt x="325" y="1326"/>
                </a:lnTo>
                <a:lnTo>
                  <a:pt x="325" y="1320"/>
                </a:lnTo>
                <a:lnTo>
                  <a:pt x="332" y="1314"/>
                </a:lnTo>
                <a:lnTo>
                  <a:pt x="332" y="1302"/>
                </a:lnTo>
                <a:lnTo>
                  <a:pt x="332" y="1296"/>
                </a:lnTo>
                <a:lnTo>
                  <a:pt x="338" y="1289"/>
                </a:lnTo>
                <a:lnTo>
                  <a:pt x="338" y="1277"/>
                </a:lnTo>
                <a:lnTo>
                  <a:pt x="344" y="1271"/>
                </a:lnTo>
                <a:lnTo>
                  <a:pt x="344" y="1265"/>
                </a:lnTo>
                <a:lnTo>
                  <a:pt x="344" y="1253"/>
                </a:lnTo>
                <a:lnTo>
                  <a:pt x="350" y="1246"/>
                </a:lnTo>
                <a:lnTo>
                  <a:pt x="350" y="1234"/>
                </a:lnTo>
                <a:lnTo>
                  <a:pt x="350" y="1228"/>
                </a:lnTo>
                <a:lnTo>
                  <a:pt x="356" y="1222"/>
                </a:lnTo>
                <a:lnTo>
                  <a:pt x="356" y="1210"/>
                </a:lnTo>
                <a:lnTo>
                  <a:pt x="362" y="1203"/>
                </a:lnTo>
                <a:lnTo>
                  <a:pt x="362" y="1191"/>
                </a:lnTo>
                <a:lnTo>
                  <a:pt x="362" y="1185"/>
                </a:lnTo>
                <a:lnTo>
                  <a:pt x="368" y="1173"/>
                </a:lnTo>
                <a:lnTo>
                  <a:pt x="368" y="1167"/>
                </a:lnTo>
                <a:lnTo>
                  <a:pt x="374" y="1154"/>
                </a:lnTo>
                <a:lnTo>
                  <a:pt x="374" y="1148"/>
                </a:lnTo>
                <a:lnTo>
                  <a:pt x="374" y="1136"/>
                </a:lnTo>
                <a:lnTo>
                  <a:pt x="381" y="1124"/>
                </a:lnTo>
                <a:lnTo>
                  <a:pt x="381" y="1117"/>
                </a:lnTo>
                <a:lnTo>
                  <a:pt x="381" y="1105"/>
                </a:lnTo>
                <a:lnTo>
                  <a:pt x="387" y="1099"/>
                </a:lnTo>
                <a:lnTo>
                  <a:pt x="387" y="1087"/>
                </a:lnTo>
                <a:lnTo>
                  <a:pt x="393" y="1081"/>
                </a:lnTo>
                <a:lnTo>
                  <a:pt x="393" y="1068"/>
                </a:lnTo>
                <a:lnTo>
                  <a:pt x="393" y="1056"/>
                </a:lnTo>
                <a:lnTo>
                  <a:pt x="399" y="1050"/>
                </a:lnTo>
                <a:lnTo>
                  <a:pt x="399" y="1038"/>
                </a:lnTo>
                <a:lnTo>
                  <a:pt x="405" y="1025"/>
                </a:lnTo>
                <a:lnTo>
                  <a:pt x="405" y="1019"/>
                </a:lnTo>
                <a:lnTo>
                  <a:pt x="405" y="1007"/>
                </a:lnTo>
                <a:lnTo>
                  <a:pt x="411" y="995"/>
                </a:lnTo>
                <a:lnTo>
                  <a:pt x="411" y="989"/>
                </a:lnTo>
                <a:lnTo>
                  <a:pt x="411" y="976"/>
                </a:lnTo>
                <a:lnTo>
                  <a:pt x="417" y="964"/>
                </a:lnTo>
                <a:lnTo>
                  <a:pt x="417" y="958"/>
                </a:lnTo>
                <a:lnTo>
                  <a:pt x="424" y="946"/>
                </a:lnTo>
                <a:lnTo>
                  <a:pt x="424" y="933"/>
                </a:lnTo>
                <a:lnTo>
                  <a:pt x="424" y="921"/>
                </a:lnTo>
                <a:lnTo>
                  <a:pt x="430" y="915"/>
                </a:lnTo>
                <a:lnTo>
                  <a:pt x="430" y="903"/>
                </a:lnTo>
                <a:lnTo>
                  <a:pt x="436" y="890"/>
                </a:lnTo>
                <a:lnTo>
                  <a:pt x="436" y="878"/>
                </a:lnTo>
                <a:lnTo>
                  <a:pt x="436" y="872"/>
                </a:lnTo>
                <a:lnTo>
                  <a:pt x="442" y="860"/>
                </a:lnTo>
                <a:lnTo>
                  <a:pt x="442" y="847"/>
                </a:lnTo>
                <a:lnTo>
                  <a:pt x="442" y="835"/>
                </a:lnTo>
                <a:lnTo>
                  <a:pt x="448" y="829"/>
                </a:lnTo>
                <a:lnTo>
                  <a:pt x="448" y="817"/>
                </a:lnTo>
                <a:lnTo>
                  <a:pt x="454" y="804"/>
                </a:lnTo>
                <a:lnTo>
                  <a:pt x="454" y="792"/>
                </a:lnTo>
                <a:lnTo>
                  <a:pt x="454" y="780"/>
                </a:lnTo>
                <a:lnTo>
                  <a:pt x="460" y="774"/>
                </a:lnTo>
                <a:lnTo>
                  <a:pt x="460" y="761"/>
                </a:lnTo>
                <a:lnTo>
                  <a:pt x="467" y="749"/>
                </a:lnTo>
                <a:lnTo>
                  <a:pt x="467" y="737"/>
                </a:lnTo>
                <a:lnTo>
                  <a:pt x="467" y="725"/>
                </a:lnTo>
                <a:lnTo>
                  <a:pt x="473" y="718"/>
                </a:lnTo>
                <a:lnTo>
                  <a:pt x="473" y="706"/>
                </a:lnTo>
                <a:lnTo>
                  <a:pt x="473" y="694"/>
                </a:lnTo>
                <a:lnTo>
                  <a:pt x="479" y="682"/>
                </a:lnTo>
                <a:lnTo>
                  <a:pt x="479" y="675"/>
                </a:lnTo>
                <a:lnTo>
                  <a:pt x="485" y="663"/>
                </a:lnTo>
                <a:lnTo>
                  <a:pt x="485" y="651"/>
                </a:lnTo>
                <a:lnTo>
                  <a:pt x="485" y="639"/>
                </a:lnTo>
                <a:lnTo>
                  <a:pt x="491" y="626"/>
                </a:lnTo>
                <a:lnTo>
                  <a:pt x="491" y="620"/>
                </a:lnTo>
                <a:lnTo>
                  <a:pt x="491" y="608"/>
                </a:lnTo>
                <a:lnTo>
                  <a:pt x="497" y="596"/>
                </a:lnTo>
                <a:lnTo>
                  <a:pt x="497" y="583"/>
                </a:lnTo>
                <a:lnTo>
                  <a:pt x="503" y="577"/>
                </a:lnTo>
                <a:lnTo>
                  <a:pt x="503" y="565"/>
                </a:lnTo>
                <a:lnTo>
                  <a:pt x="503" y="553"/>
                </a:lnTo>
                <a:lnTo>
                  <a:pt x="510" y="540"/>
                </a:lnTo>
                <a:lnTo>
                  <a:pt x="510" y="528"/>
                </a:lnTo>
                <a:lnTo>
                  <a:pt x="516" y="522"/>
                </a:lnTo>
                <a:lnTo>
                  <a:pt x="516" y="510"/>
                </a:lnTo>
                <a:lnTo>
                  <a:pt x="516" y="497"/>
                </a:lnTo>
                <a:lnTo>
                  <a:pt x="522" y="491"/>
                </a:lnTo>
                <a:lnTo>
                  <a:pt x="522" y="479"/>
                </a:lnTo>
                <a:lnTo>
                  <a:pt x="522" y="467"/>
                </a:lnTo>
                <a:lnTo>
                  <a:pt x="528" y="461"/>
                </a:lnTo>
                <a:lnTo>
                  <a:pt x="528" y="448"/>
                </a:lnTo>
                <a:lnTo>
                  <a:pt x="534" y="436"/>
                </a:lnTo>
                <a:lnTo>
                  <a:pt x="534" y="430"/>
                </a:lnTo>
                <a:lnTo>
                  <a:pt x="534" y="418"/>
                </a:lnTo>
                <a:lnTo>
                  <a:pt x="540" y="405"/>
                </a:lnTo>
                <a:lnTo>
                  <a:pt x="540" y="399"/>
                </a:lnTo>
                <a:lnTo>
                  <a:pt x="546" y="387"/>
                </a:lnTo>
                <a:lnTo>
                  <a:pt x="546" y="375"/>
                </a:lnTo>
                <a:lnTo>
                  <a:pt x="546" y="369"/>
                </a:lnTo>
                <a:lnTo>
                  <a:pt x="552" y="356"/>
                </a:lnTo>
                <a:lnTo>
                  <a:pt x="552" y="350"/>
                </a:lnTo>
                <a:lnTo>
                  <a:pt x="552" y="338"/>
                </a:lnTo>
                <a:lnTo>
                  <a:pt x="559" y="332"/>
                </a:lnTo>
                <a:lnTo>
                  <a:pt x="559" y="319"/>
                </a:lnTo>
                <a:lnTo>
                  <a:pt x="565" y="313"/>
                </a:lnTo>
                <a:lnTo>
                  <a:pt x="565" y="301"/>
                </a:lnTo>
                <a:lnTo>
                  <a:pt x="565" y="295"/>
                </a:lnTo>
                <a:lnTo>
                  <a:pt x="571" y="283"/>
                </a:lnTo>
                <a:lnTo>
                  <a:pt x="571" y="276"/>
                </a:lnTo>
                <a:lnTo>
                  <a:pt x="577" y="264"/>
                </a:lnTo>
                <a:lnTo>
                  <a:pt x="577" y="258"/>
                </a:lnTo>
                <a:lnTo>
                  <a:pt x="577" y="246"/>
                </a:lnTo>
                <a:lnTo>
                  <a:pt x="583" y="240"/>
                </a:lnTo>
                <a:lnTo>
                  <a:pt x="583" y="233"/>
                </a:lnTo>
                <a:lnTo>
                  <a:pt x="583" y="221"/>
                </a:lnTo>
                <a:lnTo>
                  <a:pt x="589" y="215"/>
                </a:lnTo>
                <a:lnTo>
                  <a:pt x="589" y="209"/>
                </a:lnTo>
                <a:lnTo>
                  <a:pt x="595" y="203"/>
                </a:lnTo>
                <a:lnTo>
                  <a:pt x="595" y="190"/>
                </a:lnTo>
                <a:lnTo>
                  <a:pt x="595" y="184"/>
                </a:lnTo>
                <a:lnTo>
                  <a:pt x="602" y="178"/>
                </a:lnTo>
                <a:lnTo>
                  <a:pt x="602" y="172"/>
                </a:lnTo>
                <a:lnTo>
                  <a:pt x="608" y="160"/>
                </a:lnTo>
                <a:lnTo>
                  <a:pt x="608" y="154"/>
                </a:lnTo>
                <a:lnTo>
                  <a:pt x="608" y="147"/>
                </a:lnTo>
                <a:lnTo>
                  <a:pt x="614" y="141"/>
                </a:lnTo>
                <a:lnTo>
                  <a:pt x="614" y="135"/>
                </a:lnTo>
                <a:lnTo>
                  <a:pt x="614" y="129"/>
                </a:lnTo>
                <a:lnTo>
                  <a:pt x="620" y="123"/>
                </a:lnTo>
                <a:lnTo>
                  <a:pt x="620" y="117"/>
                </a:lnTo>
                <a:lnTo>
                  <a:pt x="626" y="111"/>
                </a:lnTo>
                <a:lnTo>
                  <a:pt x="626" y="105"/>
                </a:lnTo>
                <a:lnTo>
                  <a:pt x="626" y="98"/>
                </a:lnTo>
                <a:lnTo>
                  <a:pt x="632" y="92"/>
                </a:lnTo>
                <a:lnTo>
                  <a:pt x="632" y="86"/>
                </a:lnTo>
                <a:lnTo>
                  <a:pt x="638" y="80"/>
                </a:lnTo>
                <a:lnTo>
                  <a:pt x="638" y="80"/>
                </a:lnTo>
                <a:lnTo>
                  <a:pt x="638" y="74"/>
                </a:lnTo>
                <a:lnTo>
                  <a:pt x="645" y="68"/>
                </a:lnTo>
                <a:lnTo>
                  <a:pt x="645" y="62"/>
                </a:lnTo>
                <a:lnTo>
                  <a:pt x="645" y="55"/>
                </a:lnTo>
                <a:lnTo>
                  <a:pt x="651" y="55"/>
                </a:lnTo>
                <a:lnTo>
                  <a:pt x="651" y="49"/>
                </a:lnTo>
                <a:lnTo>
                  <a:pt x="657" y="43"/>
                </a:lnTo>
                <a:lnTo>
                  <a:pt x="657" y="43"/>
                </a:lnTo>
                <a:lnTo>
                  <a:pt x="657" y="37"/>
                </a:lnTo>
                <a:lnTo>
                  <a:pt x="663" y="37"/>
                </a:lnTo>
                <a:lnTo>
                  <a:pt x="663" y="31"/>
                </a:lnTo>
                <a:lnTo>
                  <a:pt x="669" y="31"/>
                </a:lnTo>
                <a:lnTo>
                  <a:pt x="669" y="25"/>
                </a:lnTo>
                <a:lnTo>
                  <a:pt x="669" y="25"/>
                </a:lnTo>
                <a:lnTo>
                  <a:pt x="675" y="19"/>
                </a:lnTo>
                <a:lnTo>
                  <a:pt x="675" y="19"/>
                </a:lnTo>
                <a:lnTo>
                  <a:pt x="675" y="12"/>
                </a:lnTo>
                <a:lnTo>
                  <a:pt x="681" y="12"/>
                </a:lnTo>
                <a:lnTo>
                  <a:pt x="681" y="12"/>
                </a:lnTo>
                <a:lnTo>
                  <a:pt x="688" y="12"/>
                </a:lnTo>
                <a:lnTo>
                  <a:pt x="688" y="6"/>
                </a:lnTo>
                <a:lnTo>
                  <a:pt x="688" y="6"/>
                </a:lnTo>
                <a:lnTo>
                  <a:pt x="694" y="6"/>
                </a:lnTo>
                <a:lnTo>
                  <a:pt x="694" y="6"/>
                </a:lnTo>
                <a:lnTo>
                  <a:pt x="700" y="6"/>
                </a:lnTo>
                <a:lnTo>
                  <a:pt x="700" y="0"/>
                </a:lnTo>
                <a:lnTo>
                  <a:pt x="700" y="0"/>
                </a:lnTo>
                <a:lnTo>
                  <a:pt x="706" y="0"/>
                </a:lnTo>
                <a:lnTo>
                  <a:pt x="706" y="0"/>
                </a:lnTo>
                <a:lnTo>
                  <a:pt x="706" y="0"/>
                </a:lnTo>
                <a:lnTo>
                  <a:pt x="712" y="0"/>
                </a:lnTo>
                <a:lnTo>
                  <a:pt x="712" y="0"/>
                </a:lnTo>
                <a:lnTo>
                  <a:pt x="718" y="6"/>
                </a:lnTo>
                <a:lnTo>
                  <a:pt x="718" y="6"/>
                </a:lnTo>
                <a:lnTo>
                  <a:pt x="718" y="6"/>
                </a:lnTo>
                <a:lnTo>
                  <a:pt x="724" y="6"/>
                </a:lnTo>
                <a:lnTo>
                  <a:pt x="724" y="6"/>
                </a:lnTo>
                <a:lnTo>
                  <a:pt x="731" y="12"/>
                </a:lnTo>
                <a:lnTo>
                  <a:pt x="731" y="12"/>
                </a:lnTo>
                <a:lnTo>
                  <a:pt x="731" y="12"/>
                </a:lnTo>
                <a:lnTo>
                  <a:pt x="737" y="12"/>
                </a:lnTo>
                <a:lnTo>
                  <a:pt x="737" y="19"/>
                </a:lnTo>
                <a:lnTo>
                  <a:pt x="737" y="19"/>
                </a:lnTo>
                <a:lnTo>
                  <a:pt x="743" y="25"/>
                </a:lnTo>
                <a:lnTo>
                  <a:pt x="743" y="25"/>
                </a:lnTo>
                <a:lnTo>
                  <a:pt x="749" y="31"/>
                </a:lnTo>
                <a:lnTo>
                  <a:pt x="749" y="31"/>
                </a:lnTo>
                <a:lnTo>
                  <a:pt x="749" y="37"/>
                </a:lnTo>
                <a:lnTo>
                  <a:pt x="755" y="37"/>
                </a:lnTo>
                <a:lnTo>
                  <a:pt x="755" y="43"/>
                </a:lnTo>
                <a:lnTo>
                  <a:pt x="755" y="43"/>
                </a:lnTo>
                <a:lnTo>
                  <a:pt x="761" y="49"/>
                </a:lnTo>
                <a:lnTo>
                  <a:pt x="761" y="55"/>
                </a:lnTo>
                <a:lnTo>
                  <a:pt x="767" y="55"/>
                </a:lnTo>
                <a:lnTo>
                  <a:pt x="767" y="62"/>
                </a:lnTo>
                <a:lnTo>
                  <a:pt x="767" y="68"/>
                </a:lnTo>
                <a:lnTo>
                  <a:pt x="773" y="74"/>
                </a:lnTo>
                <a:lnTo>
                  <a:pt x="773" y="80"/>
                </a:lnTo>
                <a:lnTo>
                  <a:pt x="780" y="80"/>
                </a:lnTo>
                <a:lnTo>
                  <a:pt x="780" y="86"/>
                </a:lnTo>
                <a:lnTo>
                  <a:pt x="780" y="92"/>
                </a:lnTo>
                <a:lnTo>
                  <a:pt x="786" y="98"/>
                </a:lnTo>
                <a:lnTo>
                  <a:pt x="786" y="105"/>
                </a:lnTo>
                <a:lnTo>
                  <a:pt x="786" y="111"/>
                </a:lnTo>
                <a:lnTo>
                  <a:pt x="792" y="117"/>
                </a:lnTo>
                <a:lnTo>
                  <a:pt x="792" y="123"/>
                </a:lnTo>
                <a:lnTo>
                  <a:pt x="798" y="129"/>
                </a:lnTo>
                <a:lnTo>
                  <a:pt x="798" y="135"/>
                </a:lnTo>
                <a:lnTo>
                  <a:pt x="798" y="141"/>
                </a:lnTo>
                <a:lnTo>
                  <a:pt x="804" y="147"/>
                </a:lnTo>
                <a:lnTo>
                  <a:pt x="804" y="154"/>
                </a:lnTo>
                <a:lnTo>
                  <a:pt x="810" y="160"/>
                </a:lnTo>
                <a:lnTo>
                  <a:pt x="810" y="172"/>
                </a:lnTo>
                <a:lnTo>
                  <a:pt x="810" y="178"/>
                </a:lnTo>
                <a:lnTo>
                  <a:pt x="816" y="184"/>
                </a:lnTo>
                <a:lnTo>
                  <a:pt x="816" y="190"/>
                </a:lnTo>
                <a:lnTo>
                  <a:pt x="816" y="203"/>
                </a:lnTo>
                <a:lnTo>
                  <a:pt x="823" y="209"/>
                </a:lnTo>
                <a:lnTo>
                  <a:pt x="823" y="215"/>
                </a:lnTo>
                <a:lnTo>
                  <a:pt x="829" y="221"/>
                </a:lnTo>
                <a:lnTo>
                  <a:pt x="829" y="233"/>
                </a:lnTo>
                <a:lnTo>
                  <a:pt x="829" y="240"/>
                </a:lnTo>
                <a:lnTo>
                  <a:pt x="835" y="246"/>
                </a:lnTo>
                <a:lnTo>
                  <a:pt x="835" y="258"/>
                </a:lnTo>
                <a:lnTo>
                  <a:pt x="841" y="264"/>
                </a:lnTo>
                <a:lnTo>
                  <a:pt x="841" y="276"/>
                </a:lnTo>
                <a:lnTo>
                  <a:pt x="841" y="283"/>
                </a:lnTo>
                <a:lnTo>
                  <a:pt x="847" y="295"/>
                </a:lnTo>
                <a:lnTo>
                  <a:pt x="847" y="301"/>
                </a:lnTo>
                <a:lnTo>
                  <a:pt x="847" y="313"/>
                </a:lnTo>
                <a:lnTo>
                  <a:pt x="853" y="319"/>
                </a:lnTo>
                <a:lnTo>
                  <a:pt x="853" y="332"/>
                </a:lnTo>
                <a:lnTo>
                  <a:pt x="859" y="338"/>
                </a:lnTo>
                <a:lnTo>
                  <a:pt x="859" y="350"/>
                </a:lnTo>
                <a:lnTo>
                  <a:pt x="859" y="356"/>
                </a:lnTo>
                <a:lnTo>
                  <a:pt x="866" y="369"/>
                </a:lnTo>
                <a:lnTo>
                  <a:pt x="866" y="375"/>
                </a:lnTo>
                <a:lnTo>
                  <a:pt x="872" y="387"/>
                </a:lnTo>
                <a:lnTo>
                  <a:pt x="872" y="399"/>
                </a:lnTo>
                <a:lnTo>
                  <a:pt x="872" y="405"/>
                </a:lnTo>
                <a:lnTo>
                  <a:pt x="878" y="418"/>
                </a:lnTo>
                <a:lnTo>
                  <a:pt x="878" y="430"/>
                </a:lnTo>
                <a:lnTo>
                  <a:pt x="878" y="436"/>
                </a:lnTo>
                <a:lnTo>
                  <a:pt x="884" y="448"/>
                </a:lnTo>
                <a:lnTo>
                  <a:pt x="884" y="461"/>
                </a:lnTo>
                <a:lnTo>
                  <a:pt x="890" y="467"/>
                </a:lnTo>
                <a:lnTo>
                  <a:pt x="890" y="479"/>
                </a:lnTo>
                <a:lnTo>
                  <a:pt x="890" y="491"/>
                </a:lnTo>
                <a:lnTo>
                  <a:pt x="896" y="497"/>
                </a:lnTo>
                <a:lnTo>
                  <a:pt x="896" y="510"/>
                </a:lnTo>
                <a:lnTo>
                  <a:pt x="902" y="522"/>
                </a:lnTo>
                <a:lnTo>
                  <a:pt x="902" y="528"/>
                </a:lnTo>
                <a:lnTo>
                  <a:pt x="902" y="540"/>
                </a:lnTo>
                <a:lnTo>
                  <a:pt x="909" y="553"/>
                </a:lnTo>
                <a:lnTo>
                  <a:pt x="909" y="565"/>
                </a:lnTo>
                <a:lnTo>
                  <a:pt x="909" y="577"/>
                </a:lnTo>
                <a:lnTo>
                  <a:pt x="915" y="583"/>
                </a:lnTo>
                <a:lnTo>
                  <a:pt x="915" y="596"/>
                </a:lnTo>
                <a:lnTo>
                  <a:pt x="921" y="608"/>
                </a:lnTo>
                <a:lnTo>
                  <a:pt x="921" y="620"/>
                </a:lnTo>
                <a:lnTo>
                  <a:pt x="921" y="626"/>
                </a:lnTo>
                <a:lnTo>
                  <a:pt x="927" y="639"/>
                </a:lnTo>
                <a:lnTo>
                  <a:pt x="927" y="651"/>
                </a:lnTo>
                <a:lnTo>
                  <a:pt x="933" y="663"/>
                </a:lnTo>
                <a:lnTo>
                  <a:pt x="933" y="675"/>
                </a:lnTo>
                <a:lnTo>
                  <a:pt x="933" y="682"/>
                </a:lnTo>
                <a:lnTo>
                  <a:pt x="939" y="694"/>
                </a:lnTo>
                <a:lnTo>
                  <a:pt x="939" y="706"/>
                </a:lnTo>
                <a:lnTo>
                  <a:pt x="939" y="718"/>
                </a:lnTo>
                <a:lnTo>
                  <a:pt x="945" y="725"/>
                </a:lnTo>
                <a:lnTo>
                  <a:pt x="945" y="737"/>
                </a:lnTo>
                <a:lnTo>
                  <a:pt x="952" y="749"/>
                </a:lnTo>
                <a:lnTo>
                  <a:pt x="952" y="761"/>
                </a:lnTo>
                <a:lnTo>
                  <a:pt x="952" y="774"/>
                </a:lnTo>
                <a:lnTo>
                  <a:pt x="958" y="780"/>
                </a:lnTo>
                <a:lnTo>
                  <a:pt x="958" y="792"/>
                </a:lnTo>
                <a:lnTo>
                  <a:pt x="964" y="804"/>
                </a:lnTo>
                <a:lnTo>
                  <a:pt x="964" y="817"/>
                </a:lnTo>
                <a:lnTo>
                  <a:pt x="964" y="829"/>
                </a:lnTo>
                <a:lnTo>
                  <a:pt x="970" y="835"/>
                </a:lnTo>
                <a:lnTo>
                  <a:pt x="970" y="847"/>
                </a:lnTo>
                <a:lnTo>
                  <a:pt x="970" y="860"/>
                </a:lnTo>
                <a:lnTo>
                  <a:pt x="976" y="872"/>
                </a:lnTo>
                <a:lnTo>
                  <a:pt x="976" y="878"/>
                </a:lnTo>
                <a:lnTo>
                  <a:pt x="982" y="890"/>
                </a:lnTo>
                <a:lnTo>
                  <a:pt x="982" y="903"/>
                </a:lnTo>
                <a:lnTo>
                  <a:pt x="982" y="915"/>
                </a:lnTo>
                <a:lnTo>
                  <a:pt x="988" y="921"/>
                </a:lnTo>
                <a:lnTo>
                  <a:pt x="988" y="933"/>
                </a:lnTo>
                <a:lnTo>
                  <a:pt x="994" y="946"/>
                </a:lnTo>
                <a:lnTo>
                  <a:pt x="994" y="958"/>
                </a:lnTo>
                <a:lnTo>
                  <a:pt x="994" y="964"/>
                </a:lnTo>
                <a:lnTo>
                  <a:pt x="1001" y="976"/>
                </a:lnTo>
                <a:lnTo>
                  <a:pt x="1001" y="989"/>
                </a:lnTo>
                <a:lnTo>
                  <a:pt x="1001" y="995"/>
                </a:lnTo>
                <a:lnTo>
                  <a:pt x="1007" y="1007"/>
                </a:lnTo>
                <a:lnTo>
                  <a:pt x="1007" y="1019"/>
                </a:lnTo>
                <a:lnTo>
                  <a:pt x="1013" y="1025"/>
                </a:lnTo>
                <a:lnTo>
                  <a:pt x="1013" y="1038"/>
                </a:lnTo>
                <a:lnTo>
                  <a:pt x="1013" y="1050"/>
                </a:lnTo>
                <a:lnTo>
                  <a:pt x="1019" y="1056"/>
                </a:lnTo>
                <a:lnTo>
                  <a:pt x="1019" y="1068"/>
                </a:lnTo>
                <a:lnTo>
                  <a:pt x="1019" y="1081"/>
                </a:lnTo>
                <a:lnTo>
                  <a:pt x="1025" y="1087"/>
                </a:lnTo>
                <a:lnTo>
                  <a:pt x="1025" y="1099"/>
                </a:lnTo>
                <a:lnTo>
                  <a:pt x="1031" y="1105"/>
                </a:lnTo>
                <a:lnTo>
                  <a:pt x="1031" y="1117"/>
                </a:lnTo>
                <a:lnTo>
                  <a:pt x="1031" y="1124"/>
                </a:lnTo>
                <a:lnTo>
                  <a:pt x="1037" y="1136"/>
                </a:lnTo>
                <a:lnTo>
                  <a:pt x="1037" y="1148"/>
                </a:lnTo>
                <a:lnTo>
                  <a:pt x="1044" y="1154"/>
                </a:lnTo>
                <a:lnTo>
                  <a:pt x="1044" y="1167"/>
                </a:lnTo>
                <a:lnTo>
                  <a:pt x="1044" y="1173"/>
                </a:lnTo>
                <a:lnTo>
                  <a:pt x="1050" y="1185"/>
                </a:lnTo>
                <a:lnTo>
                  <a:pt x="1050" y="1191"/>
                </a:lnTo>
                <a:lnTo>
                  <a:pt x="1050" y="1203"/>
                </a:lnTo>
                <a:lnTo>
                  <a:pt x="1056" y="1210"/>
                </a:lnTo>
                <a:lnTo>
                  <a:pt x="1056" y="1222"/>
                </a:lnTo>
                <a:lnTo>
                  <a:pt x="1062" y="1228"/>
                </a:lnTo>
                <a:lnTo>
                  <a:pt x="1062" y="1234"/>
                </a:lnTo>
                <a:lnTo>
                  <a:pt x="1062" y="1246"/>
                </a:lnTo>
                <a:lnTo>
                  <a:pt x="1068" y="1253"/>
                </a:lnTo>
                <a:lnTo>
                  <a:pt x="1068" y="1265"/>
                </a:lnTo>
                <a:lnTo>
                  <a:pt x="1074" y="1271"/>
                </a:lnTo>
                <a:lnTo>
                  <a:pt x="1074" y="1277"/>
                </a:lnTo>
                <a:lnTo>
                  <a:pt x="1074" y="1289"/>
                </a:lnTo>
                <a:lnTo>
                  <a:pt x="1080" y="1296"/>
                </a:lnTo>
                <a:lnTo>
                  <a:pt x="1080" y="1302"/>
                </a:lnTo>
                <a:lnTo>
                  <a:pt x="1080" y="1314"/>
                </a:lnTo>
                <a:lnTo>
                  <a:pt x="1087" y="1320"/>
                </a:lnTo>
                <a:lnTo>
                  <a:pt x="1087" y="1326"/>
                </a:lnTo>
                <a:lnTo>
                  <a:pt x="1093" y="1338"/>
                </a:lnTo>
                <a:lnTo>
                  <a:pt x="1093" y="1345"/>
                </a:lnTo>
                <a:lnTo>
                  <a:pt x="1093" y="1351"/>
                </a:lnTo>
                <a:lnTo>
                  <a:pt x="1099" y="1357"/>
                </a:lnTo>
                <a:lnTo>
                  <a:pt x="1099" y="1369"/>
                </a:lnTo>
                <a:lnTo>
                  <a:pt x="1105" y="1375"/>
                </a:lnTo>
                <a:lnTo>
                  <a:pt x="1105" y="1381"/>
                </a:lnTo>
                <a:lnTo>
                  <a:pt x="1105" y="1388"/>
                </a:lnTo>
                <a:lnTo>
                  <a:pt x="1111" y="1394"/>
                </a:lnTo>
                <a:lnTo>
                  <a:pt x="1111" y="1406"/>
                </a:lnTo>
                <a:lnTo>
                  <a:pt x="1111" y="1412"/>
                </a:lnTo>
                <a:lnTo>
                  <a:pt x="1117" y="1418"/>
                </a:lnTo>
                <a:lnTo>
                  <a:pt x="1117" y="1424"/>
                </a:lnTo>
                <a:lnTo>
                  <a:pt x="1123" y="1431"/>
                </a:lnTo>
                <a:lnTo>
                  <a:pt x="1123" y="1437"/>
                </a:lnTo>
                <a:lnTo>
                  <a:pt x="1123" y="1443"/>
                </a:lnTo>
                <a:lnTo>
                  <a:pt x="1130" y="1449"/>
                </a:lnTo>
                <a:lnTo>
                  <a:pt x="1130" y="1461"/>
                </a:lnTo>
                <a:lnTo>
                  <a:pt x="1136" y="1467"/>
                </a:lnTo>
                <a:lnTo>
                  <a:pt x="1136" y="1474"/>
                </a:lnTo>
                <a:lnTo>
                  <a:pt x="1136" y="1480"/>
                </a:lnTo>
                <a:lnTo>
                  <a:pt x="1142" y="1486"/>
                </a:lnTo>
                <a:lnTo>
                  <a:pt x="1142" y="1492"/>
                </a:lnTo>
                <a:lnTo>
                  <a:pt x="1142" y="1498"/>
                </a:lnTo>
                <a:lnTo>
                  <a:pt x="1148" y="1504"/>
                </a:lnTo>
                <a:lnTo>
                  <a:pt x="1148" y="1510"/>
                </a:lnTo>
                <a:lnTo>
                  <a:pt x="1154" y="1510"/>
                </a:lnTo>
                <a:lnTo>
                  <a:pt x="1154" y="1517"/>
                </a:lnTo>
                <a:lnTo>
                  <a:pt x="1154" y="1523"/>
                </a:lnTo>
                <a:lnTo>
                  <a:pt x="1160" y="1529"/>
                </a:lnTo>
                <a:lnTo>
                  <a:pt x="1160" y="1535"/>
                </a:lnTo>
                <a:lnTo>
                  <a:pt x="1166" y="1541"/>
                </a:lnTo>
                <a:lnTo>
                  <a:pt x="1166" y="1547"/>
                </a:lnTo>
                <a:lnTo>
                  <a:pt x="1166" y="1553"/>
                </a:lnTo>
                <a:lnTo>
                  <a:pt x="1172" y="1559"/>
                </a:lnTo>
                <a:lnTo>
                  <a:pt x="1172" y="1559"/>
                </a:lnTo>
                <a:lnTo>
                  <a:pt x="1172" y="1566"/>
                </a:lnTo>
                <a:lnTo>
                  <a:pt x="1179" y="1572"/>
                </a:lnTo>
                <a:lnTo>
                  <a:pt x="1179" y="1578"/>
                </a:lnTo>
                <a:lnTo>
                  <a:pt x="1185" y="1584"/>
                </a:lnTo>
                <a:lnTo>
                  <a:pt x="1185" y="1584"/>
                </a:lnTo>
                <a:lnTo>
                  <a:pt x="1185" y="1590"/>
                </a:lnTo>
                <a:lnTo>
                  <a:pt x="1191" y="1596"/>
                </a:lnTo>
                <a:lnTo>
                  <a:pt x="1191" y="1602"/>
                </a:lnTo>
                <a:lnTo>
                  <a:pt x="1197" y="1602"/>
                </a:lnTo>
                <a:lnTo>
                  <a:pt x="1197" y="1609"/>
                </a:lnTo>
                <a:lnTo>
                  <a:pt x="1197" y="1615"/>
                </a:lnTo>
                <a:lnTo>
                  <a:pt x="1203" y="1615"/>
                </a:lnTo>
                <a:lnTo>
                  <a:pt x="1203" y="1621"/>
                </a:lnTo>
                <a:lnTo>
                  <a:pt x="1203" y="1627"/>
                </a:lnTo>
                <a:lnTo>
                  <a:pt x="1209" y="1627"/>
                </a:lnTo>
                <a:lnTo>
                  <a:pt x="1209" y="1633"/>
                </a:lnTo>
                <a:lnTo>
                  <a:pt x="1215" y="1639"/>
                </a:lnTo>
                <a:lnTo>
                  <a:pt x="1215" y="1639"/>
                </a:lnTo>
                <a:lnTo>
                  <a:pt x="1215" y="1645"/>
                </a:lnTo>
                <a:lnTo>
                  <a:pt x="1222" y="1652"/>
                </a:lnTo>
                <a:lnTo>
                  <a:pt x="1222" y="1652"/>
                </a:lnTo>
                <a:lnTo>
                  <a:pt x="1228" y="1658"/>
                </a:lnTo>
                <a:lnTo>
                  <a:pt x="1228" y="1658"/>
                </a:lnTo>
                <a:lnTo>
                  <a:pt x="1228" y="1664"/>
                </a:lnTo>
                <a:lnTo>
                  <a:pt x="1234" y="1664"/>
                </a:lnTo>
                <a:lnTo>
                  <a:pt x="1234" y="1670"/>
                </a:lnTo>
                <a:lnTo>
                  <a:pt x="1234" y="1670"/>
                </a:lnTo>
                <a:lnTo>
                  <a:pt x="1240" y="1676"/>
                </a:lnTo>
                <a:lnTo>
                  <a:pt x="1240" y="1682"/>
                </a:lnTo>
                <a:lnTo>
                  <a:pt x="1246" y="1682"/>
                </a:lnTo>
                <a:lnTo>
                  <a:pt x="1246" y="1688"/>
                </a:lnTo>
                <a:lnTo>
                  <a:pt x="1246" y="1688"/>
                </a:lnTo>
                <a:lnTo>
                  <a:pt x="1252" y="1695"/>
                </a:lnTo>
                <a:lnTo>
                  <a:pt x="1252" y="1695"/>
                </a:lnTo>
                <a:lnTo>
                  <a:pt x="1258" y="1695"/>
                </a:lnTo>
                <a:lnTo>
                  <a:pt x="1258" y="1701"/>
                </a:lnTo>
                <a:lnTo>
                  <a:pt x="1258" y="1701"/>
                </a:lnTo>
                <a:lnTo>
                  <a:pt x="1265" y="1707"/>
                </a:lnTo>
                <a:lnTo>
                  <a:pt x="1265" y="1707"/>
                </a:lnTo>
                <a:lnTo>
                  <a:pt x="1265" y="1713"/>
                </a:lnTo>
                <a:lnTo>
                  <a:pt x="1271" y="1713"/>
                </a:lnTo>
                <a:lnTo>
                  <a:pt x="1271" y="1713"/>
                </a:lnTo>
                <a:lnTo>
                  <a:pt x="1277" y="1719"/>
                </a:lnTo>
                <a:lnTo>
                  <a:pt x="1277" y="1719"/>
                </a:lnTo>
                <a:lnTo>
                  <a:pt x="1277" y="1725"/>
                </a:lnTo>
                <a:lnTo>
                  <a:pt x="1283" y="1725"/>
                </a:lnTo>
                <a:lnTo>
                  <a:pt x="1283" y="1725"/>
                </a:lnTo>
                <a:lnTo>
                  <a:pt x="1283" y="1731"/>
                </a:lnTo>
                <a:lnTo>
                  <a:pt x="1289" y="1731"/>
                </a:lnTo>
                <a:lnTo>
                  <a:pt x="1289" y="1731"/>
                </a:lnTo>
                <a:lnTo>
                  <a:pt x="1295" y="1738"/>
                </a:lnTo>
                <a:lnTo>
                  <a:pt x="1295" y="1738"/>
                </a:lnTo>
                <a:lnTo>
                  <a:pt x="1295" y="1738"/>
                </a:lnTo>
                <a:lnTo>
                  <a:pt x="1301" y="1744"/>
                </a:lnTo>
                <a:lnTo>
                  <a:pt x="1301" y="1744"/>
                </a:lnTo>
                <a:lnTo>
                  <a:pt x="1308" y="1744"/>
                </a:lnTo>
                <a:lnTo>
                  <a:pt x="1308" y="1750"/>
                </a:lnTo>
                <a:lnTo>
                  <a:pt x="1308" y="1750"/>
                </a:lnTo>
                <a:lnTo>
                  <a:pt x="1314" y="1750"/>
                </a:lnTo>
                <a:lnTo>
                  <a:pt x="1314" y="1750"/>
                </a:lnTo>
                <a:lnTo>
                  <a:pt x="1314" y="1756"/>
                </a:lnTo>
                <a:lnTo>
                  <a:pt x="1320" y="1756"/>
                </a:lnTo>
                <a:lnTo>
                  <a:pt x="1320" y="1756"/>
                </a:lnTo>
                <a:lnTo>
                  <a:pt x="1326" y="1756"/>
                </a:lnTo>
                <a:lnTo>
                  <a:pt x="1326" y="1762"/>
                </a:lnTo>
                <a:lnTo>
                  <a:pt x="1326" y="1762"/>
                </a:lnTo>
                <a:lnTo>
                  <a:pt x="1332" y="1762"/>
                </a:lnTo>
                <a:lnTo>
                  <a:pt x="1332" y="1762"/>
                </a:lnTo>
                <a:lnTo>
                  <a:pt x="1338" y="1768"/>
                </a:lnTo>
                <a:lnTo>
                  <a:pt x="1338" y="1768"/>
                </a:lnTo>
                <a:lnTo>
                  <a:pt x="1338" y="1768"/>
                </a:lnTo>
                <a:lnTo>
                  <a:pt x="1344" y="1768"/>
                </a:lnTo>
                <a:lnTo>
                  <a:pt x="1344" y="1774"/>
                </a:lnTo>
                <a:lnTo>
                  <a:pt x="1344" y="1774"/>
                </a:lnTo>
                <a:lnTo>
                  <a:pt x="1351" y="1774"/>
                </a:lnTo>
                <a:lnTo>
                  <a:pt x="1351" y="1774"/>
                </a:lnTo>
                <a:lnTo>
                  <a:pt x="1357" y="1774"/>
                </a:lnTo>
                <a:lnTo>
                  <a:pt x="1357" y="1774"/>
                </a:lnTo>
                <a:lnTo>
                  <a:pt x="1357" y="1780"/>
                </a:lnTo>
                <a:lnTo>
                  <a:pt x="1363" y="1780"/>
                </a:lnTo>
                <a:lnTo>
                  <a:pt x="1363" y="1780"/>
                </a:lnTo>
                <a:lnTo>
                  <a:pt x="1369" y="1780"/>
                </a:lnTo>
                <a:lnTo>
                  <a:pt x="1369" y="1780"/>
                </a:lnTo>
                <a:lnTo>
                  <a:pt x="1369" y="1780"/>
                </a:lnTo>
                <a:lnTo>
                  <a:pt x="1375" y="1787"/>
                </a:lnTo>
                <a:lnTo>
                  <a:pt x="1375" y="1787"/>
                </a:lnTo>
                <a:lnTo>
                  <a:pt x="1375" y="1787"/>
                </a:lnTo>
                <a:lnTo>
                  <a:pt x="1381" y="1787"/>
                </a:lnTo>
                <a:lnTo>
                  <a:pt x="1381" y="1787"/>
                </a:lnTo>
                <a:lnTo>
                  <a:pt x="1387" y="1787"/>
                </a:lnTo>
                <a:lnTo>
                  <a:pt x="1387" y="1787"/>
                </a:lnTo>
                <a:lnTo>
                  <a:pt x="1387" y="1793"/>
                </a:lnTo>
                <a:lnTo>
                  <a:pt x="1393" y="1793"/>
                </a:lnTo>
                <a:lnTo>
                  <a:pt x="1393" y="1793"/>
                </a:lnTo>
                <a:lnTo>
                  <a:pt x="1400" y="1793"/>
                </a:lnTo>
                <a:lnTo>
                  <a:pt x="1400" y="1793"/>
                </a:lnTo>
                <a:lnTo>
                  <a:pt x="1400" y="1793"/>
                </a:lnTo>
                <a:lnTo>
                  <a:pt x="1406" y="1793"/>
                </a:lnTo>
                <a:lnTo>
                  <a:pt x="1406" y="1793"/>
                </a:lnTo>
                <a:lnTo>
                  <a:pt x="1406" y="1799"/>
                </a:lnTo>
                <a:lnTo>
                  <a:pt x="1412" y="1799"/>
                </a:lnTo>
                <a:lnTo>
                  <a:pt x="1412" y="1799"/>
                </a:lnTo>
              </a:path>
            </a:pathLst>
          </a:custGeom>
          <a:noFill/>
          <a:ln w="19050"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p:cNvSpPr txBox="1"/>
          <p:nvPr/>
        </p:nvSpPr>
        <p:spPr>
          <a:xfrm>
            <a:off x="3430501" y="5201672"/>
            <a:ext cx="2371931" cy="646331"/>
          </a:xfrm>
          <a:prstGeom prst="rect">
            <a:avLst/>
          </a:prstGeom>
          <a:noFill/>
        </p:spPr>
        <p:txBody>
          <a:bodyPr wrap="none" rtlCol="0">
            <a:spAutoFit/>
          </a:bodyPr>
          <a:lstStyle/>
          <a:p>
            <a:r>
              <a:rPr lang="en-US" dirty="0" smtClean="0"/>
              <a:t>30 second peak at base</a:t>
            </a:r>
          </a:p>
          <a:p>
            <a:r>
              <a:rPr lang="en-US" dirty="0" smtClean="0"/>
              <a:t>FWHM = 11.7 sec</a:t>
            </a:r>
            <a:endParaRPr lang="en-US" dirty="0"/>
          </a:p>
        </p:txBody>
      </p:sp>
      <p:cxnSp>
        <p:nvCxnSpPr>
          <p:cNvPr id="40" name="Straight Arrow Connector 39"/>
          <p:cNvCxnSpPr/>
          <p:nvPr/>
        </p:nvCxnSpPr>
        <p:spPr>
          <a:xfrm flipV="1">
            <a:off x="9091350" y="4508749"/>
            <a:ext cx="0" cy="1016088"/>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660475" y="5541014"/>
            <a:ext cx="837089" cy="369332"/>
          </a:xfrm>
          <a:prstGeom prst="rect">
            <a:avLst/>
          </a:prstGeom>
          <a:noFill/>
        </p:spPr>
        <p:txBody>
          <a:bodyPr wrap="none" rtlCol="0">
            <a:spAutoFit/>
          </a:bodyPr>
          <a:lstStyle/>
          <a:p>
            <a:pPr algn="ctr"/>
            <a:r>
              <a:rPr lang="en-US" dirty="0" smtClean="0"/>
              <a:t>FWHM</a:t>
            </a:r>
            <a:endParaRPr lang="en-US" dirty="0"/>
          </a:p>
        </p:txBody>
      </p:sp>
    </p:spTree>
    <p:extLst>
      <p:ext uri="{BB962C8B-B14F-4D97-AF65-F5344CB8AC3E}">
        <p14:creationId xmlns:p14="http://schemas.microsoft.com/office/powerpoint/2010/main" val="247938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2.70833E-6 -4.07407E-6 L 0.09036 -0.00069 " pathEditMode="relative" rAng="0" ptsTypes="AA">
                                      <p:cBhvr>
                                        <p:cTn id="10" dur="2000" fill="hold"/>
                                        <p:tgtEl>
                                          <p:spTgt spid="20"/>
                                        </p:tgtEl>
                                        <p:attrNameLst>
                                          <p:attrName>ppt_x</p:attrName>
                                          <p:attrName>ppt_y</p:attrName>
                                        </p:attrNameLst>
                                      </p:cBhvr>
                                      <p:rCtr x="4518" y="-46"/>
                                    </p:animMotion>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601200" cy="457200"/>
          </a:xfrm>
        </p:spPr>
        <p:txBody>
          <a:bodyPr>
            <a:noAutofit/>
          </a:bodyPr>
          <a:lstStyle/>
          <a:p>
            <a:r>
              <a:rPr lang="en-US" sz="2400" cap="none" dirty="0" smtClean="0"/>
              <a:t>Autocorrelation-based peak width determination</a:t>
            </a:r>
            <a:endParaRPr lang="en-US" sz="2400" cap="non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050" y="1476375"/>
            <a:ext cx="8343900" cy="390525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
        <p:nvSpPr>
          <p:cNvPr id="4" name="TextBox 3"/>
          <p:cNvSpPr txBox="1"/>
          <p:nvPr/>
        </p:nvSpPr>
        <p:spPr>
          <a:xfrm>
            <a:off x="2133600" y="850900"/>
            <a:ext cx="4123436" cy="400110"/>
          </a:xfrm>
          <a:prstGeom prst="rect">
            <a:avLst/>
          </a:prstGeom>
          <a:noFill/>
        </p:spPr>
        <p:txBody>
          <a:bodyPr wrap="none" rtlCol="0">
            <a:spAutoFit/>
          </a:bodyPr>
          <a:lstStyle/>
          <a:p>
            <a:pPr marL="342900" indent="-342900">
              <a:buFont typeface="Wingdings" panose="05000000000000000000" pitchFamily="2" charset="2"/>
              <a:buChar char="Ø"/>
            </a:pPr>
            <a:r>
              <a:rPr lang="en-US" sz="2000" dirty="0" smtClean="0"/>
              <a:t>Perform across the whole gradient</a:t>
            </a:r>
            <a:endParaRPr lang="en-US" sz="2000" dirty="0"/>
          </a:p>
        </p:txBody>
      </p:sp>
      <p:cxnSp>
        <p:nvCxnSpPr>
          <p:cNvPr id="6" name="Straight Arrow Connector 5"/>
          <p:cNvCxnSpPr/>
          <p:nvPr/>
        </p:nvCxnSpPr>
        <p:spPr>
          <a:xfrm flipV="1">
            <a:off x="3504275" y="4873581"/>
            <a:ext cx="0" cy="1016088"/>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777968" y="5905846"/>
            <a:ext cx="1427955" cy="369332"/>
          </a:xfrm>
          <a:prstGeom prst="rect">
            <a:avLst/>
          </a:prstGeom>
          <a:noFill/>
        </p:spPr>
        <p:txBody>
          <a:bodyPr wrap="none" rtlCol="0">
            <a:spAutoFit/>
          </a:bodyPr>
          <a:lstStyle/>
          <a:p>
            <a:pPr algn="ctr"/>
            <a:r>
              <a:rPr lang="en-US" dirty="0" smtClean="0"/>
              <a:t>Mean FWHM</a:t>
            </a:r>
            <a:endParaRPr lang="en-US" dirty="0"/>
          </a:p>
        </p:txBody>
      </p:sp>
    </p:spTree>
    <p:extLst>
      <p:ext uri="{BB962C8B-B14F-4D97-AF65-F5344CB8AC3E}">
        <p14:creationId xmlns:p14="http://schemas.microsoft.com/office/powerpoint/2010/main" val="118079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665875" y="1509403"/>
            <a:ext cx="3234263" cy="3713040"/>
          </a:xfrm>
          <a:prstGeom prst="rect">
            <a:avLst/>
          </a:prstGeom>
        </p:spPr>
      </p:pic>
      <p:sp>
        <p:nvSpPr>
          <p:cNvPr id="2" name="Title 1"/>
          <p:cNvSpPr>
            <a:spLocks noGrp="1"/>
          </p:cNvSpPr>
          <p:nvPr>
            <p:ph type="title" idx="4294967295"/>
          </p:nvPr>
        </p:nvSpPr>
        <p:spPr>
          <a:xfrm>
            <a:off x="0" y="76200"/>
            <a:ext cx="8610600" cy="457200"/>
          </a:xfrm>
        </p:spPr>
        <p:txBody>
          <a:bodyPr>
            <a:noAutofit/>
          </a:bodyPr>
          <a:lstStyle/>
          <a:p>
            <a:r>
              <a:rPr lang="en-US" sz="2400" cap="none" dirty="0"/>
              <a:t>Autocorrelation-based measure </a:t>
            </a:r>
            <a:r>
              <a:rPr lang="en-US" sz="2400" cap="none" dirty="0" smtClean="0"/>
              <a:t>of spray stability</a:t>
            </a:r>
            <a:endParaRPr lang="en-US" sz="2400" cap="none" dirty="0"/>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pic>
        <p:nvPicPr>
          <p:cNvPr id="8" name="Picture 7"/>
          <p:cNvPicPr>
            <a:picLocks noChangeAspect="1"/>
          </p:cNvPicPr>
          <p:nvPr/>
        </p:nvPicPr>
        <p:blipFill>
          <a:blip r:embed="rId5"/>
          <a:stretch>
            <a:fillRect/>
          </a:stretch>
        </p:blipFill>
        <p:spPr>
          <a:xfrm>
            <a:off x="2661138" y="1509403"/>
            <a:ext cx="3234263" cy="3713040"/>
          </a:xfrm>
          <a:prstGeom prst="rect">
            <a:avLst/>
          </a:prstGeom>
        </p:spPr>
      </p:pic>
      <p:sp>
        <p:nvSpPr>
          <p:cNvPr id="10" name="TextBox 9"/>
          <p:cNvSpPr txBox="1"/>
          <p:nvPr/>
        </p:nvSpPr>
        <p:spPr>
          <a:xfrm>
            <a:off x="6818231" y="5037777"/>
            <a:ext cx="2644314" cy="369332"/>
          </a:xfrm>
          <a:prstGeom prst="rect">
            <a:avLst/>
          </a:prstGeom>
          <a:noFill/>
        </p:spPr>
        <p:txBody>
          <a:bodyPr wrap="none" rtlCol="0">
            <a:spAutoFit/>
          </a:bodyPr>
          <a:lstStyle/>
          <a:p>
            <a:r>
              <a:rPr lang="en-US" dirty="0" smtClean="0"/>
              <a:t>Shifted all points by 50 </a:t>
            </a:r>
            <a:r>
              <a:rPr lang="en-US" dirty="0" err="1" smtClean="0"/>
              <a:t>ms</a:t>
            </a:r>
            <a:endParaRPr lang="en-US" dirty="0"/>
          </a:p>
        </p:txBody>
      </p:sp>
    </p:spTree>
    <p:extLst>
      <p:ext uri="{BB962C8B-B14F-4D97-AF65-F5344CB8AC3E}">
        <p14:creationId xmlns:p14="http://schemas.microsoft.com/office/powerpoint/2010/main" val="370471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672247" y="1509403"/>
            <a:ext cx="3234263" cy="3713040"/>
          </a:xfrm>
          <a:prstGeom prst="rect">
            <a:avLst/>
          </a:prstGeom>
        </p:spPr>
      </p:pic>
      <p:pic>
        <p:nvPicPr>
          <p:cNvPr id="11" name="Picture 10"/>
          <p:cNvPicPr>
            <a:picLocks noChangeAspect="1"/>
          </p:cNvPicPr>
          <p:nvPr/>
        </p:nvPicPr>
        <p:blipFill>
          <a:blip r:embed="rId4"/>
          <a:stretch>
            <a:fillRect/>
          </a:stretch>
        </p:blipFill>
        <p:spPr>
          <a:xfrm>
            <a:off x="6665875" y="1509403"/>
            <a:ext cx="3234263" cy="3713040"/>
          </a:xfrm>
          <a:prstGeom prst="rect">
            <a:avLst/>
          </a:prstGeom>
        </p:spPr>
      </p:pic>
      <p:sp>
        <p:nvSpPr>
          <p:cNvPr id="2" name="Title 1"/>
          <p:cNvSpPr>
            <a:spLocks noGrp="1"/>
          </p:cNvSpPr>
          <p:nvPr>
            <p:ph type="title" idx="4294967295"/>
          </p:nvPr>
        </p:nvSpPr>
        <p:spPr>
          <a:xfrm>
            <a:off x="0" y="76200"/>
            <a:ext cx="8610600" cy="457200"/>
          </a:xfrm>
        </p:spPr>
        <p:txBody>
          <a:bodyPr>
            <a:noAutofit/>
          </a:bodyPr>
          <a:lstStyle/>
          <a:p>
            <a:r>
              <a:rPr lang="en-US" sz="2400" cap="none" dirty="0"/>
              <a:t>Autocorrelation-based measure </a:t>
            </a:r>
            <a:r>
              <a:rPr lang="en-US" sz="2400" cap="none" dirty="0" smtClean="0"/>
              <a:t>of spray stability</a:t>
            </a:r>
            <a:endParaRPr lang="en-US" sz="2400" cap="none" dirty="0"/>
          </a:p>
        </p:txBody>
      </p:sp>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sp>
        <p:nvSpPr>
          <p:cNvPr id="7" name="TextBox 6"/>
          <p:cNvSpPr txBox="1"/>
          <p:nvPr/>
        </p:nvSpPr>
        <p:spPr>
          <a:xfrm>
            <a:off x="6818231" y="5037777"/>
            <a:ext cx="2644314" cy="369332"/>
          </a:xfrm>
          <a:prstGeom prst="rect">
            <a:avLst/>
          </a:prstGeom>
          <a:noFill/>
        </p:spPr>
        <p:txBody>
          <a:bodyPr wrap="none" rtlCol="0">
            <a:spAutoFit/>
          </a:bodyPr>
          <a:lstStyle/>
          <a:p>
            <a:r>
              <a:rPr lang="en-US" dirty="0" smtClean="0"/>
              <a:t>Shifted all points by 50 </a:t>
            </a:r>
            <a:r>
              <a:rPr lang="en-US" dirty="0" err="1" smtClean="0"/>
              <a:t>ms</a:t>
            </a:r>
            <a:endParaRPr lang="en-US" dirty="0"/>
          </a:p>
        </p:txBody>
      </p:sp>
    </p:spTree>
    <p:extLst>
      <p:ext uri="{BB962C8B-B14F-4D97-AF65-F5344CB8AC3E}">
        <p14:creationId xmlns:p14="http://schemas.microsoft.com/office/powerpoint/2010/main" val="205091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8610600" cy="457200"/>
          </a:xfrm>
        </p:spPr>
        <p:txBody>
          <a:bodyPr>
            <a:noAutofit/>
          </a:bodyPr>
          <a:lstStyle/>
          <a:p>
            <a:r>
              <a:rPr lang="en-US" sz="2400" cap="none" dirty="0"/>
              <a:t>Autocorrelation-based measure </a:t>
            </a:r>
            <a:r>
              <a:rPr lang="en-US" sz="2400" cap="none" dirty="0" smtClean="0"/>
              <a:t>of spray stability</a:t>
            </a:r>
            <a:endParaRPr lang="en-US" sz="2400" cap="none" dirty="0"/>
          </a:p>
        </p:txBody>
      </p:sp>
      <p:pic>
        <p:nvPicPr>
          <p:cNvPr id="3" name="Picture 2"/>
          <p:cNvPicPr>
            <a:picLocks noChangeAspect="1"/>
          </p:cNvPicPr>
          <p:nvPr/>
        </p:nvPicPr>
        <p:blipFill>
          <a:blip r:embed="rId3"/>
          <a:stretch>
            <a:fillRect/>
          </a:stretch>
        </p:blipFill>
        <p:spPr>
          <a:xfrm>
            <a:off x="2590800" y="1759161"/>
            <a:ext cx="3631790" cy="3085706"/>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sp>
        <p:nvSpPr>
          <p:cNvPr id="5" name="TextBox 4"/>
          <p:cNvSpPr txBox="1"/>
          <p:nvPr/>
        </p:nvSpPr>
        <p:spPr>
          <a:xfrm>
            <a:off x="6858000" y="1753022"/>
            <a:ext cx="4953000" cy="163121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smtClean="0"/>
              <a:t>The lag-1 autocorrelation generates a summary of peak stability across the run</a:t>
            </a:r>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r>
              <a:rPr lang="en-US" sz="2000" dirty="0" smtClean="0"/>
              <a:t>Still working to determine what constitutes good, marginal or bad</a:t>
            </a:r>
            <a:endParaRPr lang="en-US" sz="2000" dirty="0"/>
          </a:p>
        </p:txBody>
      </p:sp>
    </p:spTree>
    <p:extLst>
      <p:ext uri="{BB962C8B-B14F-4D97-AF65-F5344CB8AC3E}">
        <p14:creationId xmlns:p14="http://schemas.microsoft.com/office/powerpoint/2010/main" val="193726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ID-free + ID-based metrics</a:t>
            </a:r>
            <a:endParaRPr lang="en-US" sz="2400" cap="none"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9975" y="762000"/>
            <a:ext cx="5715000" cy="2451523"/>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432643936"/>
              </p:ext>
            </p:extLst>
          </p:nvPr>
        </p:nvGraphicFramePr>
        <p:xfrm>
          <a:off x="2133600" y="3226646"/>
          <a:ext cx="6858000" cy="2410308"/>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808264114"/>
                    </a:ext>
                  </a:extLst>
                </a:gridCol>
                <a:gridCol w="1295400">
                  <a:extLst>
                    <a:ext uri="{9D8B030D-6E8A-4147-A177-3AD203B41FA5}">
                      <a16:colId xmlns:a16="http://schemas.microsoft.com/office/drawing/2014/main" val="1861532158"/>
                    </a:ext>
                  </a:extLst>
                </a:gridCol>
                <a:gridCol w="1219200">
                  <a:extLst>
                    <a:ext uri="{9D8B030D-6E8A-4147-A177-3AD203B41FA5}">
                      <a16:colId xmlns:a16="http://schemas.microsoft.com/office/drawing/2014/main" val="472143078"/>
                    </a:ext>
                  </a:extLst>
                </a:gridCol>
                <a:gridCol w="1066800">
                  <a:extLst>
                    <a:ext uri="{9D8B030D-6E8A-4147-A177-3AD203B41FA5}">
                      <a16:colId xmlns:a16="http://schemas.microsoft.com/office/drawing/2014/main" val="2170212829"/>
                    </a:ext>
                  </a:extLst>
                </a:gridCol>
                <a:gridCol w="947650">
                  <a:extLst>
                    <a:ext uri="{9D8B030D-6E8A-4147-A177-3AD203B41FA5}">
                      <a16:colId xmlns:a16="http://schemas.microsoft.com/office/drawing/2014/main" val="2617575511"/>
                    </a:ext>
                  </a:extLst>
                </a:gridCol>
                <a:gridCol w="1185950">
                  <a:extLst>
                    <a:ext uri="{9D8B030D-6E8A-4147-A177-3AD203B41FA5}">
                      <a16:colId xmlns:a16="http://schemas.microsoft.com/office/drawing/2014/main" val="817455653"/>
                    </a:ext>
                  </a:extLst>
                </a:gridCol>
              </a:tblGrid>
              <a:tr h="291659">
                <a:tc>
                  <a:txBody>
                    <a:bodyPr/>
                    <a:lstStyle/>
                    <a:p>
                      <a:endParaRPr lang="en-US" sz="1800" dirty="0"/>
                    </a:p>
                  </a:txBody>
                  <a:tcPr marL="71916" marR="71916" marT="35958" marB="35958"/>
                </a:tc>
                <a:tc>
                  <a:txBody>
                    <a:bodyPr/>
                    <a:lstStyle/>
                    <a:p>
                      <a:r>
                        <a:rPr lang="en-US" sz="1800" dirty="0" smtClean="0"/>
                        <a:t>Sample</a:t>
                      </a:r>
                      <a:endParaRPr lang="en-US" sz="1800" dirty="0"/>
                    </a:p>
                  </a:txBody>
                  <a:tcPr marL="71916" marR="71916" marT="35958" marB="35958"/>
                </a:tc>
                <a:tc>
                  <a:txBody>
                    <a:bodyPr/>
                    <a:lstStyle/>
                    <a:p>
                      <a:r>
                        <a:rPr lang="en-US" sz="1800" dirty="0" smtClean="0"/>
                        <a:t>LC</a:t>
                      </a:r>
                      <a:endParaRPr lang="en-US" sz="1800" dirty="0"/>
                    </a:p>
                  </a:txBody>
                  <a:tcPr marL="71916" marR="71916" marT="35958" marB="35958"/>
                </a:tc>
                <a:tc>
                  <a:txBody>
                    <a:bodyPr/>
                    <a:lstStyle/>
                    <a:p>
                      <a:r>
                        <a:rPr lang="en-US" sz="1800" dirty="0" smtClean="0"/>
                        <a:t>Source</a:t>
                      </a:r>
                      <a:endParaRPr lang="en-US" sz="1800" dirty="0"/>
                    </a:p>
                  </a:txBody>
                  <a:tcPr marL="71916" marR="71916" marT="35958" marB="35958"/>
                </a:tc>
                <a:tc>
                  <a:txBody>
                    <a:bodyPr/>
                    <a:lstStyle/>
                    <a:p>
                      <a:r>
                        <a:rPr lang="en-US" sz="1800" dirty="0" smtClean="0"/>
                        <a:t>MS1</a:t>
                      </a:r>
                      <a:endParaRPr lang="en-US" sz="1800" dirty="0"/>
                    </a:p>
                  </a:txBody>
                  <a:tcPr marL="71916" marR="71916" marT="35958" marB="35958"/>
                </a:tc>
                <a:tc>
                  <a:txBody>
                    <a:bodyPr/>
                    <a:lstStyle/>
                    <a:p>
                      <a:r>
                        <a:rPr lang="en-US" sz="1800" dirty="0" smtClean="0"/>
                        <a:t>MS2</a:t>
                      </a:r>
                      <a:endParaRPr lang="en-US" sz="1800" dirty="0"/>
                    </a:p>
                  </a:txBody>
                  <a:tcPr marL="71916" marR="71916" marT="35958" marB="35958"/>
                </a:tc>
                <a:extLst>
                  <a:ext uri="{0D108BD9-81ED-4DB2-BD59-A6C34878D82A}">
                    <a16:rowId xmlns:a16="http://schemas.microsoft.com/office/drawing/2014/main" val="1129630933"/>
                  </a:ext>
                </a:extLst>
              </a:tr>
              <a:tr h="291659">
                <a:tc>
                  <a:txBody>
                    <a:bodyPr/>
                    <a:lstStyle/>
                    <a:p>
                      <a:r>
                        <a:rPr lang="en-US" sz="1800" dirty="0" smtClean="0"/>
                        <a:t>ID-free</a:t>
                      </a:r>
                      <a:endParaRPr lang="en-US" sz="1800" dirty="0"/>
                    </a:p>
                  </a:txBody>
                  <a:tcPr marL="71916" marR="71916" marT="35958" marB="35958"/>
                </a:tc>
                <a:tc>
                  <a:txBody>
                    <a:bodyPr/>
                    <a:lstStyle/>
                    <a:p>
                      <a:r>
                        <a:rPr lang="en-US" sz="1800" dirty="0" smtClean="0"/>
                        <a:t>amount</a:t>
                      </a:r>
                      <a:r>
                        <a:rPr lang="en-US" sz="1800" baseline="0" dirty="0" smtClean="0"/>
                        <a:t> loaded on column</a:t>
                      </a:r>
                      <a:endParaRPr lang="en-US" sz="1800" dirty="0"/>
                    </a:p>
                  </a:txBody>
                  <a:tcPr marL="71916" marR="71916" marT="35958" marB="35958"/>
                </a:tc>
                <a:tc>
                  <a:txBody>
                    <a:bodyPr/>
                    <a:lstStyle/>
                    <a:p>
                      <a:r>
                        <a:rPr lang="en-US" sz="1800" dirty="0" smtClean="0"/>
                        <a:t>peak widths,</a:t>
                      </a:r>
                      <a:r>
                        <a:rPr lang="en-US" sz="1800" baseline="0" dirty="0" smtClean="0"/>
                        <a:t> peak capacity</a:t>
                      </a:r>
                      <a:endParaRPr lang="en-US" sz="1800" dirty="0"/>
                    </a:p>
                  </a:txBody>
                  <a:tcPr marL="71916" marR="71916" marT="35958" marB="35958"/>
                </a:tc>
                <a:tc>
                  <a:txBody>
                    <a:bodyPr/>
                    <a:lstStyle/>
                    <a:p>
                      <a:r>
                        <a:rPr lang="en-US" sz="1800" dirty="0" smtClean="0"/>
                        <a:t>stability</a:t>
                      </a:r>
                      <a:endParaRPr lang="en-US" sz="1800" dirty="0"/>
                    </a:p>
                  </a:txBody>
                  <a:tcPr marL="71916" marR="71916" marT="35958" marB="35958"/>
                </a:tc>
                <a:tc>
                  <a:txBody>
                    <a:bodyPr/>
                    <a:lstStyle/>
                    <a:p>
                      <a:r>
                        <a:rPr lang="en-US" sz="1800" dirty="0" smtClean="0"/>
                        <a:t>TIC</a:t>
                      </a:r>
                      <a:endParaRPr lang="en-US" sz="1800" dirty="0"/>
                    </a:p>
                  </a:txBody>
                  <a:tcPr marL="71916" marR="71916" marT="35958" marB="35958"/>
                </a:tc>
                <a:tc>
                  <a:txBody>
                    <a:bodyPr/>
                    <a:lstStyle/>
                    <a:p>
                      <a:r>
                        <a:rPr lang="en-US" sz="1800" dirty="0" smtClean="0"/>
                        <a:t>Total</a:t>
                      </a:r>
                      <a:r>
                        <a:rPr lang="en-US" sz="1800" baseline="0" dirty="0" smtClean="0"/>
                        <a:t> signal</a:t>
                      </a:r>
                      <a:endParaRPr lang="en-US" sz="1800" dirty="0"/>
                    </a:p>
                  </a:txBody>
                  <a:tcPr marL="71916" marR="71916" marT="35958" marB="35958"/>
                </a:tc>
                <a:extLst>
                  <a:ext uri="{0D108BD9-81ED-4DB2-BD59-A6C34878D82A}">
                    <a16:rowId xmlns:a16="http://schemas.microsoft.com/office/drawing/2014/main" val="1021100382"/>
                  </a:ext>
                </a:extLst>
              </a:tr>
              <a:tr h="291659">
                <a:tc>
                  <a:txBody>
                    <a:bodyPr/>
                    <a:lstStyle/>
                    <a:p>
                      <a:r>
                        <a:rPr lang="en-US" sz="1800" dirty="0" smtClean="0"/>
                        <a:t>ID-based</a:t>
                      </a:r>
                      <a:endParaRPr lang="en-US" sz="1800" dirty="0"/>
                    </a:p>
                  </a:txBody>
                  <a:tcPr marL="71916" marR="71916" marT="35958" marB="35958"/>
                </a:tc>
                <a:tc>
                  <a:txBody>
                    <a:bodyPr/>
                    <a:lstStyle/>
                    <a:p>
                      <a:r>
                        <a:rPr lang="en-US" sz="1800" dirty="0" smtClean="0"/>
                        <a:t>% spectra matched</a:t>
                      </a:r>
                      <a:endParaRPr lang="en-US" sz="1800" dirty="0"/>
                    </a:p>
                  </a:txBody>
                  <a:tcPr marL="71916" marR="71916" marT="35958" marB="35958"/>
                </a:tc>
                <a:tc>
                  <a:txBody>
                    <a:bodyPr/>
                    <a:lstStyle/>
                    <a:p>
                      <a:r>
                        <a:rPr lang="en-US" sz="1800" dirty="0" smtClean="0"/>
                        <a:t>pH of mobile phases</a:t>
                      </a:r>
                      <a:endParaRPr lang="en-US" sz="1800" dirty="0"/>
                    </a:p>
                  </a:txBody>
                  <a:tcPr marL="71916" marR="71916" marT="35958" marB="35958"/>
                </a:tc>
                <a:tc>
                  <a:txBody>
                    <a:bodyPr/>
                    <a:lstStyle/>
                    <a:p>
                      <a:r>
                        <a:rPr lang="en-US" sz="1800" i="1" baseline="0" dirty="0" smtClean="0"/>
                        <a:t>z</a:t>
                      </a:r>
                      <a:r>
                        <a:rPr lang="en-US" sz="1800" baseline="0" dirty="0" smtClean="0"/>
                        <a:t>-</a:t>
                      </a:r>
                      <a:r>
                        <a:rPr lang="en-US" sz="1800" baseline="0" dirty="0" err="1" smtClean="0"/>
                        <a:t>dist</a:t>
                      </a:r>
                      <a:r>
                        <a:rPr lang="en-US" sz="1800" baseline="0" dirty="0" smtClean="0"/>
                        <a:t> of PSMs</a:t>
                      </a:r>
                      <a:endParaRPr lang="en-US" sz="1800" dirty="0"/>
                    </a:p>
                  </a:txBody>
                  <a:tcPr marL="71916" marR="71916" marT="35958" marB="35958"/>
                </a:tc>
                <a:tc>
                  <a:txBody>
                    <a:bodyPr/>
                    <a:lstStyle/>
                    <a:p>
                      <a:r>
                        <a:rPr lang="en-US" sz="1800" dirty="0" smtClean="0"/>
                        <a:t>mass error</a:t>
                      </a:r>
                      <a:endParaRPr lang="en-US" sz="1800" dirty="0"/>
                    </a:p>
                  </a:txBody>
                  <a:tcPr marL="71916" marR="71916" marT="35958" marB="35958"/>
                </a:tc>
                <a:tc>
                  <a:txBody>
                    <a:bodyPr/>
                    <a:lstStyle/>
                    <a:p>
                      <a:r>
                        <a:rPr lang="en-US" sz="1800" dirty="0" smtClean="0"/>
                        <a:t>mass error;</a:t>
                      </a:r>
                      <a:r>
                        <a:rPr lang="en-US" sz="1800" baseline="0" dirty="0" smtClean="0"/>
                        <a:t> </a:t>
                      </a:r>
                    </a:p>
                    <a:p>
                      <a:r>
                        <a:rPr lang="en-US" sz="1800" dirty="0" smtClean="0"/>
                        <a:t># PSMs</a:t>
                      </a:r>
                      <a:endParaRPr lang="en-US" sz="1800" dirty="0"/>
                    </a:p>
                  </a:txBody>
                  <a:tcPr marL="71916" marR="71916" marT="35958" marB="35958"/>
                </a:tc>
                <a:extLst>
                  <a:ext uri="{0D108BD9-81ED-4DB2-BD59-A6C34878D82A}">
                    <a16:rowId xmlns:a16="http://schemas.microsoft.com/office/drawing/2014/main" val="3599667411"/>
                  </a:ext>
                </a:extLst>
              </a:tr>
            </a:tbl>
          </a:graphicData>
        </a:graphic>
      </p:graphicFrame>
      <p:sp>
        <p:nvSpPr>
          <p:cNvPr id="8" name="TextBox 7"/>
          <p:cNvSpPr txBox="1"/>
          <p:nvPr/>
        </p:nvSpPr>
        <p:spPr>
          <a:xfrm>
            <a:off x="-114993" y="6019800"/>
            <a:ext cx="4497185" cy="369332"/>
          </a:xfrm>
          <a:prstGeom prst="rect">
            <a:avLst/>
          </a:prstGeom>
          <a:noFill/>
        </p:spPr>
        <p:txBody>
          <a:bodyPr wrap="square" rtlCol="0">
            <a:spAutoFit/>
          </a:bodyPr>
          <a:lstStyle/>
          <a:p>
            <a:r>
              <a:rPr lang="en-US" i="1" dirty="0" smtClean="0"/>
              <a:t>*there are more metrics than these</a:t>
            </a:r>
            <a:endParaRPr lang="en-US" i="1" dirty="0"/>
          </a:p>
        </p:txBody>
      </p:sp>
    </p:spTree>
    <p:extLst>
      <p:ext uri="{BB962C8B-B14F-4D97-AF65-F5344CB8AC3E}">
        <p14:creationId xmlns:p14="http://schemas.microsoft.com/office/powerpoint/2010/main" val="9920768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30228"/>
          <a:stretch/>
        </p:blipFill>
        <p:spPr>
          <a:xfrm>
            <a:off x="2209800" y="457200"/>
            <a:ext cx="7772400" cy="3495675"/>
          </a:xfrm>
          <a:prstGeom prst="rect">
            <a:avLst/>
          </a:prstGeom>
        </p:spPr>
      </p:pic>
      <p:sp>
        <p:nvSpPr>
          <p:cNvPr id="2" name="Title 1"/>
          <p:cNvSpPr>
            <a:spLocks noGrp="1"/>
          </p:cNvSpPr>
          <p:nvPr>
            <p:ph type="title" idx="4294967295"/>
          </p:nvPr>
        </p:nvSpPr>
        <p:spPr>
          <a:xfrm>
            <a:off x="2667000" y="76200"/>
            <a:ext cx="6858000" cy="457200"/>
          </a:xfrm>
        </p:spPr>
        <p:txBody>
          <a:bodyPr>
            <a:noAutofit/>
          </a:bodyPr>
          <a:lstStyle/>
          <a:p>
            <a:pPr algn="ctr"/>
            <a:r>
              <a:rPr lang="en-US" sz="2400" cap="none" dirty="0" err="1" smtClean="0"/>
              <a:t>msqc.live</a:t>
            </a:r>
            <a:endParaRPr lang="en-US" sz="2400" cap="none" dirty="0"/>
          </a:p>
        </p:txBody>
      </p:sp>
    </p:spTree>
    <p:extLst>
      <p:ext uri="{BB962C8B-B14F-4D97-AF65-F5344CB8AC3E}">
        <p14:creationId xmlns:p14="http://schemas.microsoft.com/office/powerpoint/2010/main" val="4100175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Picture 194"/>
          <p:cNvPicPr>
            <a:picLocks noChangeAspect="1"/>
          </p:cNvPicPr>
          <p:nvPr/>
        </p:nvPicPr>
        <p:blipFill rotWithShape="1">
          <a:blip r:embed="rId4" cstate="print">
            <a:extLst>
              <a:ext uri="{28A0092B-C50C-407E-A947-70E740481C1C}">
                <a14:useLocalDpi xmlns:a14="http://schemas.microsoft.com/office/drawing/2010/main" val="0"/>
              </a:ext>
            </a:extLst>
          </a:blip>
          <a:srcRect l="3333" t="22222" r="2222" b="22222"/>
          <a:stretch/>
        </p:blipFill>
        <p:spPr>
          <a:xfrm>
            <a:off x="4495800" y="800100"/>
            <a:ext cx="1778009" cy="1045888"/>
          </a:xfrm>
          <a:prstGeom prst="rect">
            <a:avLst/>
          </a:prstGeom>
        </p:spPr>
      </p:pic>
      <p:sp>
        <p:nvSpPr>
          <p:cNvPr id="2" name="Title 1"/>
          <p:cNvSpPr>
            <a:spLocks noGrp="1"/>
          </p:cNvSpPr>
          <p:nvPr>
            <p:ph type="title" idx="4294967295"/>
          </p:nvPr>
        </p:nvSpPr>
        <p:spPr>
          <a:xfrm>
            <a:off x="0" y="76200"/>
            <a:ext cx="7239000" cy="457200"/>
          </a:xfrm>
        </p:spPr>
        <p:txBody>
          <a:bodyPr>
            <a:normAutofit/>
          </a:bodyPr>
          <a:lstStyle/>
          <a:p>
            <a:r>
              <a:rPr lang="en-US" sz="2400" cap="none" dirty="0" smtClean="0"/>
              <a:t>System Suitability – how you test is important</a:t>
            </a:r>
            <a:endParaRPr lang="en-US" sz="2400" cap="none"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485900"/>
            <a:ext cx="3551169" cy="88779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0730" y="1967896"/>
            <a:ext cx="1783079" cy="1371600"/>
          </a:xfrm>
          <a:prstGeom prst="rect">
            <a:avLst/>
          </a:prstGeom>
        </p:spPr>
      </p:pic>
      <p:grpSp>
        <p:nvGrpSpPr>
          <p:cNvPr id="8" name="Group 7"/>
          <p:cNvGrpSpPr/>
          <p:nvPr/>
        </p:nvGrpSpPr>
        <p:grpSpPr>
          <a:xfrm>
            <a:off x="283334" y="3861858"/>
            <a:ext cx="2984500" cy="2168384"/>
            <a:chOff x="540938" y="961068"/>
            <a:chExt cx="6992490" cy="5080382"/>
          </a:xfrm>
        </p:grpSpPr>
        <p:grpSp>
          <p:nvGrpSpPr>
            <p:cNvPr id="9" name="Group 735"/>
            <p:cNvGrpSpPr/>
            <p:nvPr/>
          </p:nvGrpSpPr>
          <p:grpSpPr>
            <a:xfrm>
              <a:off x="540938" y="961068"/>
              <a:ext cx="6992490" cy="5080382"/>
              <a:chOff x="414397" y="865697"/>
              <a:chExt cx="6992490" cy="5080382"/>
            </a:xfrm>
          </p:grpSpPr>
          <p:sp>
            <p:nvSpPr>
              <p:cNvPr id="17"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0"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1"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2"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3"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4"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5" name="Group 911"/>
              <p:cNvGrpSpPr/>
              <p:nvPr/>
            </p:nvGrpSpPr>
            <p:grpSpPr>
              <a:xfrm>
                <a:off x="5619047" y="1412628"/>
                <a:ext cx="851113" cy="1015714"/>
                <a:chOff x="5619047" y="1412628"/>
                <a:chExt cx="851113" cy="1015714"/>
              </a:xfrm>
            </p:grpSpPr>
            <p:sp>
              <p:nvSpPr>
                <p:cNvPr id="192" name="TextBox 191"/>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93" name="TextBox 192"/>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6" name="Group 845"/>
              <p:cNvGrpSpPr/>
              <p:nvPr/>
            </p:nvGrpSpPr>
            <p:grpSpPr>
              <a:xfrm>
                <a:off x="5556665" y="1106053"/>
                <a:ext cx="1609725" cy="1489076"/>
                <a:chOff x="6276414" y="1827016"/>
                <a:chExt cx="1609725" cy="1489076"/>
              </a:xfrm>
            </p:grpSpPr>
            <p:sp>
              <p:nvSpPr>
                <p:cNvPr id="155"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6"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7"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9"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0"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1"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2"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8"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9"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0"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1"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2"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6"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7"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8"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9"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1"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2"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3"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4"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7"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8"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9"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0"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1"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7" name="Group 846"/>
              <p:cNvGrpSpPr/>
              <p:nvPr/>
            </p:nvGrpSpPr>
            <p:grpSpPr>
              <a:xfrm>
                <a:off x="746680" y="4718010"/>
                <a:ext cx="384176" cy="290513"/>
                <a:chOff x="3112293" y="6014942"/>
                <a:chExt cx="384176" cy="290513"/>
              </a:xfrm>
            </p:grpSpPr>
            <p:sp>
              <p:nvSpPr>
                <p:cNvPr id="137"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0"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4"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8" name="Group 847"/>
              <p:cNvGrpSpPr/>
              <p:nvPr/>
            </p:nvGrpSpPr>
            <p:grpSpPr>
              <a:xfrm>
                <a:off x="1548127" y="3531534"/>
                <a:ext cx="1665288" cy="314650"/>
                <a:chOff x="3891756" y="4847805"/>
                <a:chExt cx="1665288" cy="314650"/>
              </a:xfrm>
            </p:grpSpPr>
            <p:sp>
              <p:nvSpPr>
                <p:cNvPr id="129"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2"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10" name="orbitrap"/>
            <p:cNvGrpSpPr>
              <a:grpSpLocks noChangeAspect="1"/>
            </p:cNvGrpSpPr>
            <p:nvPr>
              <p:custDataLst>
                <p:tags r:id="rId1"/>
              </p:custDataLst>
            </p:nvPr>
          </p:nvGrpSpPr>
          <p:grpSpPr bwMode="auto">
            <a:xfrm>
              <a:off x="3389314" y="1774827"/>
              <a:ext cx="1219200" cy="709613"/>
              <a:chOff x="2055" y="1058"/>
              <a:chExt cx="768" cy="447"/>
            </a:xfrm>
          </p:grpSpPr>
          <p:sp>
            <p:nvSpPr>
              <p:cNvPr id="11"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cxnSp>
        <p:nvCxnSpPr>
          <p:cNvPr id="197" name="Straight Arrow Connector 196"/>
          <p:cNvCxnSpPr/>
          <p:nvPr/>
        </p:nvCxnSpPr>
        <p:spPr>
          <a:xfrm flipV="1">
            <a:off x="3581871" y="1596529"/>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a:off x="3581871" y="1907244"/>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9" name="TextBox 198"/>
          <p:cNvSpPr txBox="1"/>
          <p:nvPr/>
        </p:nvSpPr>
        <p:spPr>
          <a:xfrm>
            <a:off x="6934199" y="774700"/>
            <a:ext cx="2202783" cy="707886"/>
          </a:xfrm>
          <a:prstGeom prst="rect">
            <a:avLst/>
          </a:prstGeom>
          <a:noFill/>
        </p:spPr>
        <p:txBody>
          <a:bodyPr wrap="none" rtlCol="0">
            <a:spAutoFit/>
          </a:bodyPr>
          <a:lstStyle/>
          <a:p>
            <a:r>
              <a:rPr lang="en-US" sz="2000" dirty="0" smtClean="0"/>
              <a:t>Track speed</a:t>
            </a:r>
          </a:p>
          <a:p>
            <a:r>
              <a:rPr lang="en-US" sz="2000" dirty="0" smtClean="0"/>
              <a:t>High-speed corners</a:t>
            </a:r>
            <a:endParaRPr lang="en-US" sz="2000" dirty="0"/>
          </a:p>
        </p:txBody>
      </p:sp>
      <p:sp>
        <p:nvSpPr>
          <p:cNvPr id="200" name="TextBox 199"/>
          <p:cNvSpPr txBox="1"/>
          <p:nvPr/>
        </p:nvSpPr>
        <p:spPr>
          <a:xfrm>
            <a:off x="6934199" y="1828800"/>
            <a:ext cx="2202783" cy="1631216"/>
          </a:xfrm>
          <a:prstGeom prst="rect">
            <a:avLst/>
          </a:prstGeom>
          <a:noFill/>
        </p:spPr>
        <p:txBody>
          <a:bodyPr wrap="none" rtlCol="0">
            <a:spAutoFit/>
          </a:bodyPr>
          <a:lstStyle/>
          <a:p>
            <a:r>
              <a:rPr lang="en-US" sz="2000" dirty="0" smtClean="0"/>
              <a:t>Track speed</a:t>
            </a:r>
          </a:p>
          <a:p>
            <a:r>
              <a:rPr lang="en-US" sz="2000" dirty="0" smtClean="0"/>
              <a:t>Low-speed corners</a:t>
            </a:r>
          </a:p>
          <a:p>
            <a:r>
              <a:rPr lang="en-US" sz="2000" dirty="0" smtClean="0"/>
              <a:t>High-speed corners</a:t>
            </a:r>
          </a:p>
          <a:p>
            <a:r>
              <a:rPr lang="en-US" sz="2000" dirty="0" smtClean="0"/>
              <a:t>Braking</a:t>
            </a:r>
          </a:p>
          <a:p>
            <a:r>
              <a:rPr lang="en-US" sz="2000" dirty="0" smtClean="0"/>
              <a:t>etc.</a:t>
            </a:r>
            <a:endParaRPr lang="en-US" sz="2000" dirty="0"/>
          </a:p>
        </p:txBody>
      </p:sp>
      <p:cxnSp>
        <p:nvCxnSpPr>
          <p:cNvPr id="201" name="Straight Arrow Connector 200"/>
          <p:cNvCxnSpPr/>
          <p:nvPr/>
        </p:nvCxnSpPr>
        <p:spPr>
          <a:xfrm flipV="1">
            <a:off x="3581871" y="4627860"/>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3581871" y="4938575"/>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6934199" y="39266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04" name="TextBox 203"/>
          <p:cNvSpPr txBox="1"/>
          <p:nvPr/>
        </p:nvSpPr>
        <p:spPr>
          <a:xfrm>
            <a:off x="4390001" y="4424327"/>
            <a:ext cx="1295098" cy="400110"/>
          </a:xfrm>
          <a:prstGeom prst="rect">
            <a:avLst/>
          </a:prstGeom>
          <a:noFill/>
        </p:spPr>
        <p:txBody>
          <a:bodyPr wrap="none" rtlCol="0">
            <a:spAutoFit/>
          </a:bodyPr>
          <a:lstStyle/>
          <a:p>
            <a:r>
              <a:rPr lang="en-US" sz="2000" dirty="0" smtClean="0"/>
              <a:t>BSA Digest</a:t>
            </a:r>
            <a:endParaRPr lang="en-US" sz="2000" dirty="0"/>
          </a:p>
        </p:txBody>
      </p:sp>
      <p:sp>
        <p:nvSpPr>
          <p:cNvPr id="205" name="TextBox 204"/>
          <p:cNvSpPr txBox="1"/>
          <p:nvPr/>
        </p:nvSpPr>
        <p:spPr>
          <a:xfrm>
            <a:off x="4390001" y="5068427"/>
            <a:ext cx="1409168" cy="400110"/>
          </a:xfrm>
          <a:prstGeom prst="rect">
            <a:avLst/>
          </a:prstGeom>
          <a:noFill/>
        </p:spPr>
        <p:txBody>
          <a:bodyPr wrap="none" rtlCol="0">
            <a:spAutoFit/>
          </a:bodyPr>
          <a:lstStyle/>
          <a:p>
            <a:r>
              <a:rPr lang="en-US" sz="2000" dirty="0" smtClean="0"/>
              <a:t>HeLa Digest</a:t>
            </a:r>
            <a:endParaRPr lang="en-US" sz="2000" dirty="0"/>
          </a:p>
        </p:txBody>
      </p:sp>
      <p:pic>
        <p:nvPicPr>
          <p:cNvPr id="206" name="Picture 205"/>
          <p:cNvPicPr>
            <a:picLocks noChangeAspect="1"/>
          </p:cNvPicPr>
          <p:nvPr/>
        </p:nvPicPr>
        <p:blipFill>
          <a:blip r:embed="rId7"/>
          <a:stretch>
            <a:fillRect/>
          </a:stretch>
        </p:blipFill>
        <p:spPr>
          <a:xfrm>
            <a:off x="5968102" y="3733800"/>
            <a:ext cx="2268621" cy="1151436"/>
          </a:xfrm>
          <a:prstGeom prst="rect">
            <a:avLst/>
          </a:prstGeom>
        </p:spPr>
      </p:pic>
      <p:pic>
        <p:nvPicPr>
          <p:cNvPr id="207" name="Picture 206"/>
          <p:cNvPicPr>
            <a:picLocks noChangeAspect="1"/>
          </p:cNvPicPr>
          <p:nvPr/>
        </p:nvPicPr>
        <p:blipFill>
          <a:blip r:embed="rId8"/>
          <a:stretch>
            <a:fillRect/>
          </a:stretch>
        </p:blipFill>
        <p:spPr>
          <a:xfrm>
            <a:off x="5968101" y="5046135"/>
            <a:ext cx="2268621" cy="1155459"/>
          </a:xfrm>
          <a:prstGeom prst="rect">
            <a:avLst/>
          </a:prstGeom>
        </p:spPr>
      </p:pic>
      <p:sp>
        <p:nvSpPr>
          <p:cNvPr id="208" name="TextBox 207"/>
          <p:cNvSpPr txBox="1"/>
          <p:nvPr/>
        </p:nvSpPr>
        <p:spPr>
          <a:xfrm>
            <a:off x="8526969" y="3723218"/>
            <a:ext cx="2354555" cy="1323439"/>
          </a:xfrm>
          <a:prstGeom prst="rect">
            <a:avLst/>
          </a:prstGeom>
          <a:noFill/>
        </p:spPr>
        <p:txBody>
          <a:bodyPr wrap="none" rtlCol="0">
            <a:spAutoFit/>
          </a:bodyPr>
          <a:lstStyle/>
          <a:p>
            <a:r>
              <a:rPr lang="en-US" sz="2000" dirty="0"/>
              <a:t>22k MS/MS</a:t>
            </a:r>
          </a:p>
          <a:p>
            <a:r>
              <a:rPr lang="en-US" sz="2000" dirty="0"/>
              <a:t>3552 PSMs</a:t>
            </a:r>
          </a:p>
          <a:p>
            <a:r>
              <a:rPr lang="en-US" sz="2000" dirty="0"/>
              <a:t>103 Peptide groups</a:t>
            </a:r>
          </a:p>
          <a:p>
            <a:r>
              <a:rPr lang="en-US" sz="2000" dirty="0"/>
              <a:t>77% </a:t>
            </a:r>
            <a:r>
              <a:rPr lang="en-US" sz="2000" dirty="0" smtClean="0"/>
              <a:t>coverage of BSA</a:t>
            </a:r>
            <a:endParaRPr lang="en-US" sz="2000" dirty="0"/>
          </a:p>
        </p:txBody>
      </p:sp>
      <p:sp>
        <p:nvSpPr>
          <p:cNvPr id="209" name="TextBox 208"/>
          <p:cNvSpPr txBox="1"/>
          <p:nvPr/>
        </p:nvSpPr>
        <p:spPr>
          <a:xfrm>
            <a:off x="8526969" y="5090248"/>
            <a:ext cx="2521396" cy="1631216"/>
          </a:xfrm>
          <a:prstGeom prst="rect">
            <a:avLst/>
          </a:prstGeom>
          <a:noFill/>
        </p:spPr>
        <p:txBody>
          <a:bodyPr wrap="none" rtlCol="0">
            <a:spAutoFit/>
          </a:bodyPr>
          <a:lstStyle/>
          <a:p>
            <a:r>
              <a:rPr lang="en-US" sz="2000" dirty="0"/>
              <a:t>75k MS/MS</a:t>
            </a:r>
          </a:p>
          <a:p>
            <a:r>
              <a:rPr lang="en-US" sz="2000" dirty="0"/>
              <a:t>28,469 PSMs</a:t>
            </a:r>
          </a:p>
          <a:p>
            <a:r>
              <a:rPr lang="en-US" sz="2000" dirty="0"/>
              <a:t>21,689 Peptide groups</a:t>
            </a:r>
          </a:p>
          <a:p>
            <a:r>
              <a:rPr lang="en-US" sz="2000" dirty="0"/>
              <a:t>4140 Protein groups</a:t>
            </a:r>
          </a:p>
          <a:p>
            <a:endParaRPr lang="en-US" sz="2000" dirty="0"/>
          </a:p>
        </p:txBody>
      </p:sp>
      <p:sp>
        <p:nvSpPr>
          <p:cNvPr id="210" name="TextBox 209"/>
          <p:cNvSpPr txBox="1"/>
          <p:nvPr/>
        </p:nvSpPr>
        <p:spPr>
          <a:xfrm>
            <a:off x="8558719" y="332892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11" name="TextBox 210"/>
          <p:cNvSpPr txBox="1"/>
          <p:nvPr/>
        </p:nvSpPr>
        <p:spPr>
          <a:xfrm>
            <a:off x="1109887" y="1173180"/>
            <a:ext cx="1091966" cy="400110"/>
          </a:xfrm>
          <a:prstGeom prst="rect">
            <a:avLst/>
          </a:prstGeom>
          <a:noFill/>
        </p:spPr>
        <p:txBody>
          <a:bodyPr wrap="none" rtlCol="0">
            <a:spAutoFit/>
          </a:bodyPr>
          <a:lstStyle/>
          <a:p>
            <a:r>
              <a:rPr lang="en-US" sz="2000" dirty="0" smtClean="0"/>
              <a:t>Race Car</a:t>
            </a:r>
            <a:endParaRPr lang="en-US" sz="2000" dirty="0"/>
          </a:p>
        </p:txBody>
      </p:sp>
      <p:sp>
        <p:nvSpPr>
          <p:cNvPr id="212" name="TextBox 211"/>
          <p:cNvSpPr txBox="1"/>
          <p:nvPr/>
        </p:nvSpPr>
        <p:spPr>
          <a:xfrm>
            <a:off x="323057" y="3361328"/>
            <a:ext cx="3117969" cy="400110"/>
          </a:xfrm>
          <a:prstGeom prst="rect">
            <a:avLst/>
          </a:prstGeom>
          <a:noFill/>
        </p:spPr>
        <p:txBody>
          <a:bodyPr wrap="none" rtlCol="0">
            <a:spAutoFit/>
          </a:bodyPr>
          <a:lstStyle/>
          <a:p>
            <a:r>
              <a:rPr lang="en-US" sz="2000" dirty="0" smtClean="0"/>
              <a:t>Modern Mass Spectrometer</a:t>
            </a:r>
            <a:endParaRPr lang="en-US" sz="2000" dirty="0"/>
          </a:p>
        </p:txBody>
      </p:sp>
      <p:sp>
        <p:nvSpPr>
          <p:cNvPr id="3" name="Rounded Rectangle 2"/>
          <p:cNvSpPr/>
          <p:nvPr/>
        </p:nvSpPr>
        <p:spPr>
          <a:xfrm>
            <a:off x="8499436" y="5090248"/>
            <a:ext cx="2489646" cy="12788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6858001" y="1871009"/>
            <a:ext cx="2286000" cy="15131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763798" y="2222500"/>
            <a:ext cx="707245" cy="1446550"/>
          </a:xfrm>
          <a:prstGeom prst="rect">
            <a:avLst/>
          </a:prstGeom>
          <a:noFill/>
        </p:spPr>
        <p:txBody>
          <a:bodyPr wrap="none" rtlCol="0">
            <a:spAutoFit/>
          </a:bodyPr>
          <a:lstStyle/>
          <a:p>
            <a:r>
              <a:rPr lang="en-US" sz="8800"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156931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0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0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07"/>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2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P spid="200" grpId="0"/>
      <p:bldP spid="203" grpId="0"/>
      <p:bldP spid="204" grpId="0"/>
      <p:bldP spid="205" grpId="0"/>
      <p:bldP spid="208" grpId="0"/>
      <p:bldP spid="209" grpId="0"/>
      <p:bldP spid="210" grpId="0"/>
      <p:bldP spid="211" grpId="0"/>
      <p:bldP spid="212" grpId="0"/>
      <p:bldP spid="3" grpId="0" animBg="1"/>
      <p:bldP spid="213" grpId="0" animBg="1"/>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33600" y="466725"/>
            <a:ext cx="7867650" cy="6543675"/>
          </a:xfrm>
          <a:prstGeom prst="rect">
            <a:avLst/>
          </a:prstGeom>
        </p:spPr>
      </p:pic>
      <p:sp>
        <p:nvSpPr>
          <p:cNvPr id="2" name="Title 1"/>
          <p:cNvSpPr>
            <a:spLocks noGrp="1"/>
          </p:cNvSpPr>
          <p:nvPr>
            <p:ph type="title" idx="4294967295"/>
          </p:nvPr>
        </p:nvSpPr>
        <p:spPr>
          <a:xfrm>
            <a:off x="2667000" y="76200"/>
            <a:ext cx="6858000" cy="457200"/>
          </a:xfrm>
        </p:spPr>
        <p:txBody>
          <a:bodyPr>
            <a:noAutofit/>
          </a:bodyPr>
          <a:lstStyle/>
          <a:p>
            <a:pPr algn="ctr"/>
            <a:r>
              <a:rPr lang="en-US" sz="2400" cap="none" dirty="0" err="1" smtClean="0"/>
              <a:t>msqc.live</a:t>
            </a:r>
            <a:endParaRPr lang="en-US" sz="2400" cap="none" dirty="0"/>
          </a:p>
        </p:txBody>
      </p:sp>
    </p:spTree>
    <p:extLst>
      <p:ext uri="{BB962C8B-B14F-4D97-AF65-F5344CB8AC3E}">
        <p14:creationId xmlns:p14="http://schemas.microsoft.com/office/powerpoint/2010/main" val="39621027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76200"/>
            <a:ext cx="5257800" cy="45720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a:lstStyle>
          <a:p>
            <a:r>
              <a:rPr lang="en-US" sz="2400" cap="none" dirty="0" smtClean="0"/>
              <a:t>Ongoing development (v1)</a:t>
            </a:r>
            <a:endParaRPr lang="en-US" sz="2400" cap="none" dirty="0"/>
          </a:p>
        </p:txBody>
      </p:sp>
      <p:sp>
        <p:nvSpPr>
          <p:cNvPr id="4" name="TextBox 3"/>
          <p:cNvSpPr txBox="1"/>
          <p:nvPr/>
        </p:nvSpPr>
        <p:spPr>
          <a:xfrm>
            <a:off x="990600" y="990600"/>
            <a:ext cx="8153400" cy="2246769"/>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t>Summary </a:t>
            </a:r>
            <a:r>
              <a:rPr lang="en-US" sz="2000" dirty="0"/>
              <a:t>statistics and figures related to more “classic” quality </a:t>
            </a:r>
            <a:r>
              <a:rPr lang="en-US" sz="2000" dirty="0" smtClean="0"/>
              <a:t>measures </a:t>
            </a:r>
          </a:p>
          <a:p>
            <a:pPr marL="285750" indent="-285750">
              <a:buFont typeface="Wingdings" panose="05000000000000000000" pitchFamily="2" charset="2"/>
              <a:buChar char="Ø"/>
            </a:pPr>
            <a:r>
              <a:rPr lang="en-US" sz="2000" dirty="0" smtClean="0"/>
              <a:t>Test on non-</a:t>
            </a:r>
            <a:r>
              <a:rPr lang="en-US" sz="2000" dirty="0" err="1" smtClean="0"/>
              <a:t>Thermo</a:t>
            </a:r>
            <a:r>
              <a:rPr lang="en-US" sz="2000" dirty="0" smtClean="0"/>
              <a:t> platforms</a:t>
            </a:r>
          </a:p>
          <a:p>
            <a:pPr marL="285750" indent="-285750">
              <a:buFont typeface="Wingdings" panose="05000000000000000000" pitchFamily="2" charset="2"/>
              <a:buChar char="Ø"/>
            </a:pPr>
            <a:r>
              <a:rPr lang="en-US" sz="2000" dirty="0" smtClean="0"/>
              <a:t>Generate data and test for Water’s </a:t>
            </a:r>
            <a:r>
              <a:rPr lang="en-US" sz="2000" i="1" dirty="0" smtClean="0"/>
              <a:t>E. coli</a:t>
            </a:r>
            <a:r>
              <a:rPr lang="en-US" sz="2000" dirty="0" smtClean="0"/>
              <a:t> and </a:t>
            </a:r>
            <a:r>
              <a:rPr lang="en-US" sz="2000" dirty="0" err="1" smtClean="0"/>
              <a:t>Promega</a:t>
            </a:r>
            <a:r>
              <a:rPr lang="en-US" sz="2000" dirty="0" smtClean="0"/>
              <a:t> Yeast</a:t>
            </a:r>
          </a:p>
          <a:p>
            <a:pPr marL="742950" lvl="1" indent="-285750">
              <a:buFont typeface="Wingdings" panose="05000000000000000000" pitchFamily="2" charset="2"/>
              <a:buChar char="Ø"/>
            </a:pPr>
            <a:r>
              <a:rPr lang="en-US" sz="2000" dirty="0" smtClean="0"/>
              <a:t>please recommend any commercially available digest</a:t>
            </a:r>
          </a:p>
          <a:p>
            <a:pPr marL="285750" indent="-285750">
              <a:buFont typeface="Wingdings" panose="05000000000000000000" pitchFamily="2" charset="2"/>
              <a:buChar char="Ø"/>
            </a:pPr>
            <a:r>
              <a:rPr lang="en-US" sz="2000" dirty="0" smtClean="0"/>
              <a:t>Establish relevant thresholds per platform</a:t>
            </a:r>
          </a:p>
          <a:p>
            <a:pPr marL="285750" indent="-285750">
              <a:buFont typeface="Wingdings" panose="05000000000000000000" pitchFamily="2" charset="2"/>
              <a:buChar char="Ø"/>
            </a:pPr>
            <a:r>
              <a:rPr lang="en-US" sz="2000" dirty="0" smtClean="0"/>
              <a:t>Allow for shorter gradients or different loading amounts</a:t>
            </a:r>
          </a:p>
          <a:p>
            <a:pPr marL="285750" indent="-285750">
              <a:buFont typeface="Wingdings" panose="05000000000000000000" pitchFamily="2" charset="2"/>
              <a:buChar char="Ø"/>
            </a:pPr>
            <a:r>
              <a:rPr lang="en-US" sz="2000" dirty="0" smtClean="0"/>
              <a:t>Model column heater effects and more pH data points</a:t>
            </a:r>
            <a:endParaRPr lang="en-US" sz="2000" dirty="0"/>
          </a:p>
        </p:txBody>
      </p:sp>
      <p:sp>
        <p:nvSpPr>
          <p:cNvPr id="5" name="Title 1"/>
          <p:cNvSpPr txBox="1">
            <a:spLocks/>
          </p:cNvSpPr>
          <p:nvPr/>
        </p:nvSpPr>
        <p:spPr>
          <a:xfrm>
            <a:off x="0" y="3480137"/>
            <a:ext cx="5257800" cy="45720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a:lstStyle>
          <a:p>
            <a:r>
              <a:rPr lang="en-US" sz="2400" cap="none" dirty="0" smtClean="0"/>
              <a:t>Future development (v2)</a:t>
            </a:r>
            <a:endParaRPr lang="en-US" sz="2400" cap="none" dirty="0"/>
          </a:p>
        </p:txBody>
      </p:sp>
      <p:sp>
        <p:nvSpPr>
          <p:cNvPr id="6" name="TextBox 5"/>
          <p:cNvSpPr txBox="1"/>
          <p:nvPr/>
        </p:nvSpPr>
        <p:spPr>
          <a:xfrm>
            <a:off x="990600" y="4394537"/>
            <a:ext cx="9458808" cy="1323439"/>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Allow user to specify thresholds</a:t>
            </a:r>
          </a:p>
          <a:p>
            <a:pPr marL="285750" indent="-285750">
              <a:buFont typeface="Wingdings" panose="05000000000000000000" pitchFamily="2" charset="2"/>
              <a:buChar char="Ø"/>
            </a:pPr>
            <a:r>
              <a:rPr lang="en-US" sz="2000" dirty="0" smtClean="0"/>
              <a:t>Allow user to import specific reference file (ex. experiment specific conditions and QC)</a:t>
            </a:r>
          </a:p>
          <a:p>
            <a:pPr marL="285750" indent="-285750">
              <a:buFont typeface="Wingdings" panose="05000000000000000000" pitchFamily="2" charset="2"/>
              <a:buChar char="Ø"/>
            </a:pPr>
            <a:r>
              <a:rPr lang="en-US" sz="2000" dirty="0" smtClean="0"/>
              <a:t>Locally evaluate temporal variations on large data sets</a:t>
            </a:r>
          </a:p>
          <a:p>
            <a:pPr marL="285750" indent="-285750">
              <a:buFont typeface="Wingdings" panose="05000000000000000000" pitchFamily="2" charset="2"/>
              <a:buChar char="Ø"/>
            </a:pPr>
            <a:r>
              <a:rPr lang="en-US" sz="2000" dirty="0" smtClean="0"/>
              <a:t>Evaluate mass spec-based metabolomics data</a:t>
            </a:r>
            <a:endParaRPr lang="en-US" sz="2000" dirty="0"/>
          </a:p>
        </p:txBody>
      </p:sp>
    </p:spTree>
    <p:extLst>
      <p:ext uri="{BB962C8B-B14F-4D97-AF65-F5344CB8AC3E}">
        <p14:creationId xmlns:p14="http://schemas.microsoft.com/office/powerpoint/2010/main" val="114478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19300" y="3102114"/>
            <a:ext cx="8153400" cy="707886"/>
          </a:xfrm>
          <a:prstGeom prst="rect">
            <a:avLst/>
          </a:prstGeom>
          <a:noFill/>
        </p:spPr>
        <p:txBody>
          <a:bodyPr wrap="square" rtlCol="0">
            <a:spAutoFit/>
          </a:bodyPr>
          <a:lstStyle/>
          <a:p>
            <a:pPr algn="ctr"/>
            <a:r>
              <a:rPr lang="en-US" sz="4000" b="1" dirty="0" smtClean="0"/>
              <a:t>Questions</a:t>
            </a:r>
            <a:endParaRPr lang="en-US" sz="4000" b="1" dirty="0"/>
          </a:p>
        </p:txBody>
      </p:sp>
    </p:spTree>
    <p:extLst>
      <p:ext uri="{BB962C8B-B14F-4D97-AF65-F5344CB8AC3E}">
        <p14:creationId xmlns:p14="http://schemas.microsoft.com/office/powerpoint/2010/main" val="27694168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7696200" cy="457200"/>
          </a:xfrm>
        </p:spPr>
        <p:txBody>
          <a:bodyPr>
            <a:normAutofit/>
          </a:bodyPr>
          <a:lstStyle/>
          <a:p>
            <a:r>
              <a:rPr lang="en-US" sz="2400" cap="none" dirty="0" smtClean="0"/>
              <a:t>Proteomics - System suitability sample and metrics</a:t>
            </a:r>
            <a:endParaRPr lang="en-US" sz="2400" cap="none" dirty="0"/>
          </a:p>
        </p:txBody>
      </p:sp>
      <p:sp>
        <p:nvSpPr>
          <p:cNvPr id="9" name="TextBox 8"/>
          <p:cNvSpPr txBox="1"/>
          <p:nvPr/>
        </p:nvSpPr>
        <p:spPr>
          <a:xfrm>
            <a:off x="6721452" y="2285858"/>
            <a:ext cx="3717948" cy="2616101"/>
          </a:xfrm>
          <a:prstGeom prst="rect">
            <a:avLst/>
          </a:prstGeom>
          <a:noFill/>
        </p:spPr>
        <p:txBody>
          <a:bodyPr wrap="square" rtlCol="0">
            <a:spAutoFit/>
          </a:bodyPr>
          <a:lstStyle/>
          <a:p>
            <a:r>
              <a:rPr lang="en-US" sz="2400" u="sng" dirty="0" smtClean="0"/>
              <a:t>ID-free Metrics:</a:t>
            </a:r>
          </a:p>
          <a:p>
            <a:pPr marL="342900" indent="-342900">
              <a:buFont typeface="Wingdings" panose="05000000000000000000" pitchFamily="2" charset="2"/>
              <a:buChar char="Ø"/>
            </a:pPr>
            <a:r>
              <a:rPr lang="en-US" sz="2000" dirty="0" smtClean="0"/>
              <a:t>Peak width/shape</a:t>
            </a:r>
          </a:p>
          <a:p>
            <a:pPr marL="342900" indent="-342900">
              <a:buFont typeface="Wingdings" panose="05000000000000000000" pitchFamily="2" charset="2"/>
              <a:buChar char="Ø"/>
            </a:pPr>
            <a:r>
              <a:rPr lang="en-US" sz="2000" dirty="0" smtClean="0"/>
              <a:t>TIC</a:t>
            </a:r>
          </a:p>
          <a:p>
            <a:pPr marL="342900" indent="-342900">
              <a:buFont typeface="Wingdings" panose="05000000000000000000" pitchFamily="2" charset="2"/>
              <a:buChar char="Ø"/>
            </a:pPr>
            <a:r>
              <a:rPr lang="en-US" sz="2000" dirty="0" smtClean="0"/>
              <a:t>Mass error</a:t>
            </a:r>
          </a:p>
          <a:p>
            <a:pPr marL="342900" indent="-342900">
              <a:buFont typeface="Wingdings" panose="05000000000000000000" pitchFamily="2" charset="2"/>
              <a:buChar char="Ø"/>
            </a:pPr>
            <a:r>
              <a:rPr lang="en-US" sz="2000" dirty="0" smtClean="0"/>
              <a:t>Charge state distribution</a:t>
            </a:r>
          </a:p>
          <a:p>
            <a:pPr marL="342900" indent="-342900">
              <a:buFont typeface="Wingdings" panose="05000000000000000000" pitchFamily="2" charset="2"/>
              <a:buChar char="Ø"/>
            </a:pPr>
            <a:r>
              <a:rPr lang="en-US" sz="2000" dirty="0" smtClean="0"/>
              <a:t>…</a:t>
            </a:r>
          </a:p>
          <a:p>
            <a:pPr marL="342900" indent="-342900">
              <a:buFont typeface="Wingdings" panose="05000000000000000000" pitchFamily="2" charset="2"/>
              <a:buChar char="Ø"/>
            </a:pPr>
            <a:r>
              <a:rPr lang="en-US" sz="2000" dirty="0" smtClean="0"/>
              <a:t>etc.</a:t>
            </a:r>
          </a:p>
          <a:p>
            <a:endParaRPr lang="en-US" sz="2000" dirty="0"/>
          </a:p>
        </p:txBody>
      </p:sp>
      <p:sp>
        <p:nvSpPr>
          <p:cNvPr id="10" name="TextBox 9"/>
          <p:cNvSpPr txBox="1"/>
          <p:nvPr/>
        </p:nvSpPr>
        <p:spPr>
          <a:xfrm>
            <a:off x="6734152" y="762000"/>
            <a:ext cx="3705248" cy="1692771"/>
          </a:xfrm>
          <a:prstGeom prst="rect">
            <a:avLst/>
          </a:prstGeom>
          <a:noFill/>
        </p:spPr>
        <p:txBody>
          <a:bodyPr wrap="square" rtlCol="0">
            <a:spAutoFit/>
          </a:bodyPr>
          <a:lstStyle/>
          <a:p>
            <a:r>
              <a:rPr lang="en-US" sz="2400" u="sng" dirty="0" smtClean="0"/>
              <a:t>ID-based Metrics:</a:t>
            </a:r>
          </a:p>
          <a:p>
            <a:pPr marL="342900" indent="-342900">
              <a:buFont typeface="Wingdings" panose="05000000000000000000" pitchFamily="2" charset="2"/>
              <a:buChar char="Ø"/>
            </a:pPr>
            <a:r>
              <a:rPr lang="en-US" sz="2000" dirty="0" smtClean="0"/>
              <a:t>Detection of specific peptides</a:t>
            </a:r>
          </a:p>
          <a:p>
            <a:pPr marL="342900" indent="-342900">
              <a:buFont typeface="Wingdings" panose="05000000000000000000" pitchFamily="2" charset="2"/>
              <a:buChar char="Ø"/>
            </a:pPr>
            <a:r>
              <a:rPr lang="en-US" sz="2000" dirty="0" smtClean="0"/>
              <a:t>Rates of peptide identification</a:t>
            </a:r>
          </a:p>
          <a:p>
            <a:pPr marL="342900" indent="-342900">
              <a:buFont typeface="Wingdings" panose="05000000000000000000" pitchFamily="2" charset="2"/>
              <a:buChar char="Ø"/>
            </a:pPr>
            <a:r>
              <a:rPr lang="en-US" sz="2000" dirty="0" smtClean="0"/>
              <a:t>Coverage of known proteins</a:t>
            </a:r>
          </a:p>
          <a:p>
            <a:endParaRPr lang="en-US" sz="2000" dirty="0"/>
          </a:p>
        </p:txBody>
      </p:sp>
      <p:pic>
        <p:nvPicPr>
          <p:cNvPr id="8" name="Picture 7"/>
          <p:cNvPicPr>
            <a:picLocks noChangeAspect="1"/>
          </p:cNvPicPr>
          <p:nvPr/>
        </p:nvPicPr>
        <p:blipFill>
          <a:blip r:embed="rId3"/>
          <a:stretch>
            <a:fillRect/>
          </a:stretch>
        </p:blipFill>
        <p:spPr>
          <a:xfrm>
            <a:off x="381001" y="533400"/>
            <a:ext cx="4571999" cy="3700828"/>
          </a:xfrm>
          <a:prstGeom prst="rect">
            <a:avLst/>
          </a:prstGeom>
        </p:spPr>
      </p:pic>
      <p:sp>
        <p:nvSpPr>
          <p:cNvPr id="11" name="TextBox 10"/>
          <p:cNvSpPr txBox="1"/>
          <p:nvPr/>
        </p:nvSpPr>
        <p:spPr>
          <a:xfrm>
            <a:off x="3086100" y="4234228"/>
            <a:ext cx="2521396" cy="2246769"/>
          </a:xfrm>
          <a:prstGeom prst="rect">
            <a:avLst/>
          </a:prstGeom>
          <a:noFill/>
        </p:spPr>
        <p:txBody>
          <a:bodyPr wrap="none" rtlCol="0">
            <a:spAutoFit/>
          </a:bodyPr>
          <a:lstStyle/>
          <a:p>
            <a:r>
              <a:rPr lang="en-US" sz="2000" u="sng" dirty="0" smtClean="0"/>
              <a:t>Basic metrics:</a:t>
            </a:r>
          </a:p>
          <a:p>
            <a:r>
              <a:rPr lang="en-US" sz="2000" dirty="0" smtClean="0"/>
              <a:t>Ex.</a:t>
            </a:r>
          </a:p>
          <a:p>
            <a:r>
              <a:rPr lang="en-US" sz="2000" dirty="0" smtClean="0"/>
              <a:t>75k </a:t>
            </a:r>
            <a:r>
              <a:rPr lang="en-US" sz="2000" dirty="0"/>
              <a:t>MS/MS</a:t>
            </a:r>
          </a:p>
          <a:p>
            <a:r>
              <a:rPr lang="en-US" sz="2000" dirty="0"/>
              <a:t>28,469 PSMs</a:t>
            </a:r>
          </a:p>
          <a:p>
            <a:r>
              <a:rPr lang="en-US" sz="2000" dirty="0"/>
              <a:t>21,689 Peptide groups</a:t>
            </a:r>
          </a:p>
          <a:p>
            <a:r>
              <a:rPr lang="en-US" sz="2000" dirty="0"/>
              <a:t>4140 Protein groups</a:t>
            </a:r>
          </a:p>
          <a:p>
            <a:endParaRPr lang="en-US" sz="2000" dirty="0"/>
          </a:p>
        </p:txBody>
      </p:sp>
      <p:sp>
        <p:nvSpPr>
          <p:cNvPr id="12" name="TextBox 11"/>
          <p:cNvSpPr txBox="1"/>
          <p:nvPr/>
        </p:nvSpPr>
        <p:spPr>
          <a:xfrm>
            <a:off x="494668" y="4234228"/>
            <a:ext cx="1863715" cy="1938992"/>
          </a:xfrm>
          <a:prstGeom prst="rect">
            <a:avLst/>
          </a:prstGeom>
          <a:noFill/>
        </p:spPr>
        <p:txBody>
          <a:bodyPr wrap="none" rtlCol="0">
            <a:spAutoFit/>
          </a:bodyPr>
          <a:lstStyle/>
          <a:p>
            <a:r>
              <a:rPr lang="en-US" sz="2000" u="sng" dirty="0" smtClean="0"/>
              <a:t>Complex Digest:</a:t>
            </a:r>
          </a:p>
          <a:p>
            <a:r>
              <a:rPr lang="en-US" sz="2000" dirty="0" smtClean="0"/>
              <a:t>HeLa</a:t>
            </a:r>
          </a:p>
          <a:p>
            <a:r>
              <a:rPr lang="en-US" sz="2000" dirty="0" smtClean="0"/>
              <a:t>Yeast</a:t>
            </a:r>
          </a:p>
          <a:p>
            <a:r>
              <a:rPr lang="en-US" sz="2000" i="1" dirty="0" smtClean="0"/>
              <a:t>E. coli</a:t>
            </a:r>
          </a:p>
          <a:p>
            <a:r>
              <a:rPr lang="en-US" sz="2000" i="1" dirty="0" smtClean="0"/>
              <a:t>C. </a:t>
            </a:r>
            <a:r>
              <a:rPr lang="en-US" sz="2000" i="1" dirty="0" err="1" smtClean="0"/>
              <a:t>elegans</a:t>
            </a:r>
            <a:endParaRPr lang="en-US" sz="2000" i="1" dirty="0" smtClean="0"/>
          </a:p>
          <a:p>
            <a:r>
              <a:rPr lang="en-US" sz="2000" dirty="0" smtClean="0"/>
              <a:t>Arabidopsis</a:t>
            </a:r>
            <a:endParaRPr lang="en-US" sz="2000" dirty="0"/>
          </a:p>
        </p:txBody>
      </p:sp>
      <p:sp>
        <p:nvSpPr>
          <p:cNvPr id="3" name="TextBox 2"/>
          <p:cNvSpPr txBox="1"/>
          <p:nvPr/>
        </p:nvSpPr>
        <p:spPr>
          <a:xfrm>
            <a:off x="6311141" y="4927118"/>
            <a:ext cx="4926541" cy="1015663"/>
          </a:xfrm>
          <a:prstGeom prst="rect">
            <a:avLst/>
          </a:prstGeom>
          <a:noFill/>
        </p:spPr>
        <p:txBody>
          <a:bodyPr wrap="none" rtlCol="0">
            <a:spAutoFit/>
          </a:bodyPr>
          <a:lstStyle/>
          <a:p>
            <a:pPr marL="342900" indent="-342900">
              <a:buFont typeface="Wingdings" panose="05000000000000000000" pitchFamily="2" charset="2"/>
              <a:buChar char="Ø"/>
            </a:pPr>
            <a:r>
              <a:rPr lang="en-US" sz="2000" dirty="0" smtClean="0">
                <a:solidFill>
                  <a:srgbClr val="FF0000"/>
                </a:solidFill>
              </a:rPr>
              <a:t>Determine whether system is working</a:t>
            </a:r>
          </a:p>
          <a:p>
            <a:pPr lvl="1"/>
            <a:r>
              <a:rPr lang="en-US" sz="2000" dirty="0" smtClean="0">
                <a:solidFill>
                  <a:srgbClr val="FF0000"/>
                </a:solidFill>
              </a:rPr>
              <a:t>… from </a:t>
            </a:r>
            <a:r>
              <a:rPr lang="en-US" sz="2000" dirty="0">
                <a:solidFill>
                  <a:srgbClr val="FF0000"/>
                </a:solidFill>
              </a:rPr>
              <a:t>LC to </a:t>
            </a:r>
            <a:r>
              <a:rPr lang="en-US" sz="2000" dirty="0" smtClean="0">
                <a:solidFill>
                  <a:srgbClr val="FF0000"/>
                </a:solidFill>
              </a:rPr>
              <a:t>MS/MS</a:t>
            </a:r>
          </a:p>
          <a:p>
            <a:pPr marL="342900" indent="-342900">
              <a:buFont typeface="Wingdings" panose="05000000000000000000" pitchFamily="2" charset="2"/>
              <a:buChar char="Ø"/>
            </a:pPr>
            <a:r>
              <a:rPr lang="en-US" sz="2000" dirty="0" smtClean="0">
                <a:solidFill>
                  <a:srgbClr val="FF0000"/>
                </a:solidFill>
              </a:rPr>
              <a:t>Communicate quality across time and labs</a:t>
            </a:r>
            <a:endParaRPr lang="en-US" sz="2000" dirty="0">
              <a:solidFill>
                <a:srgbClr val="FF0000"/>
              </a:solidFill>
            </a:endParaRPr>
          </a:p>
        </p:txBody>
      </p:sp>
    </p:spTree>
    <p:extLst>
      <p:ext uri="{BB962C8B-B14F-4D97-AF65-F5344CB8AC3E}">
        <p14:creationId xmlns:p14="http://schemas.microsoft.com/office/powerpoint/2010/main" val="241301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QC – the current toolset</a:t>
            </a:r>
            <a:endParaRPr lang="en-US" sz="2400" cap="none" dirty="0"/>
          </a:p>
        </p:txBody>
      </p:sp>
      <p:sp>
        <p:nvSpPr>
          <p:cNvPr id="10" name="TextBox 9"/>
          <p:cNvSpPr txBox="1"/>
          <p:nvPr/>
        </p:nvSpPr>
        <p:spPr>
          <a:xfrm>
            <a:off x="141911" y="4816073"/>
            <a:ext cx="5204182" cy="1292662"/>
          </a:xfrm>
          <a:prstGeom prst="rect">
            <a:avLst/>
          </a:prstGeom>
          <a:noFill/>
        </p:spPr>
        <p:txBody>
          <a:bodyPr wrap="none" rtlCol="0">
            <a:spAutoFit/>
          </a:bodyPr>
          <a:lstStyle/>
          <a:p>
            <a:r>
              <a:rPr lang="en-US" sz="2400" u="sng" dirty="0" smtClean="0"/>
              <a:t>ID-Free only</a:t>
            </a:r>
          </a:p>
          <a:p>
            <a:pPr marL="285750" indent="-285750">
              <a:buFont typeface="Wingdings" panose="05000000000000000000" pitchFamily="2" charset="2"/>
              <a:buChar char="Ø"/>
            </a:pPr>
            <a:r>
              <a:rPr lang="en-US" dirty="0" err="1" smtClean="0"/>
              <a:t>spRoCoP</a:t>
            </a:r>
            <a:r>
              <a:rPr lang="en-US" dirty="0" smtClean="0"/>
              <a:t> - Statistical Process Control in Proteomics</a:t>
            </a:r>
          </a:p>
          <a:p>
            <a:pPr marL="285750" indent="-285750">
              <a:buFont typeface="Wingdings" panose="05000000000000000000" pitchFamily="2" charset="2"/>
              <a:buChar char="Ø"/>
            </a:pPr>
            <a:r>
              <a:rPr lang="en-US" dirty="0" smtClean="0"/>
              <a:t>Raw Beans</a:t>
            </a:r>
          </a:p>
          <a:p>
            <a:pPr marL="285750" indent="-285750">
              <a:buFont typeface="Wingdings" panose="05000000000000000000" pitchFamily="2" charset="2"/>
              <a:buChar char="Ø"/>
            </a:pPr>
            <a:r>
              <a:rPr lang="en-US" dirty="0" smtClean="0"/>
              <a:t>QC-ART</a:t>
            </a:r>
            <a:endParaRPr lang="en-US" dirty="0"/>
          </a:p>
        </p:txBody>
      </p:sp>
      <p:sp>
        <p:nvSpPr>
          <p:cNvPr id="11" name="TextBox 10"/>
          <p:cNvSpPr txBox="1"/>
          <p:nvPr/>
        </p:nvSpPr>
        <p:spPr>
          <a:xfrm>
            <a:off x="132424" y="3721955"/>
            <a:ext cx="5867399" cy="1015663"/>
          </a:xfrm>
          <a:prstGeom prst="rect">
            <a:avLst/>
          </a:prstGeom>
          <a:noFill/>
        </p:spPr>
        <p:txBody>
          <a:bodyPr wrap="square" rtlCol="0">
            <a:spAutoFit/>
          </a:bodyPr>
          <a:lstStyle/>
          <a:p>
            <a:r>
              <a:rPr lang="en-US" sz="2400" u="sng" dirty="0" smtClean="0"/>
              <a:t>Specific application QC tools</a:t>
            </a:r>
          </a:p>
          <a:p>
            <a:pPr marL="285750" indent="-285750">
              <a:buFont typeface="Wingdings" panose="05000000000000000000" pitchFamily="2" charset="2"/>
              <a:buChar char="Ø"/>
            </a:pPr>
            <a:r>
              <a:rPr lang="en-US" dirty="0"/>
              <a:t>TMT - TVT: </a:t>
            </a:r>
            <a:r>
              <a:rPr lang="en-US" dirty="0" smtClean="0"/>
              <a:t>Triple Knockout Proteome Standard </a:t>
            </a:r>
            <a:r>
              <a:rPr lang="en-US" dirty="0"/>
              <a:t>Visualization Tool</a:t>
            </a:r>
          </a:p>
        </p:txBody>
      </p:sp>
      <p:sp>
        <p:nvSpPr>
          <p:cNvPr id="19" name="TextBox 18"/>
          <p:cNvSpPr txBox="1"/>
          <p:nvPr/>
        </p:nvSpPr>
        <p:spPr>
          <a:xfrm>
            <a:off x="368643" y="721741"/>
            <a:ext cx="2495363" cy="461665"/>
          </a:xfrm>
          <a:prstGeom prst="rect">
            <a:avLst/>
          </a:prstGeom>
          <a:noFill/>
        </p:spPr>
        <p:txBody>
          <a:bodyPr wrap="none" rtlCol="0">
            <a:spAutoFit/>
          </a:bodyPr>
          <a:lstStyle/>
          <a:p>
            <a:r>
              <a:rPr lang="en-US" sz="2400" u="sng" dirty="0" smtClean="0"/>
              <a:t>ID-Free + ID-based</a:t>
            </a:r>
            <a:endParaRPr lang="en-US" dirty="0"/>
          </a:p>
        </p:txBody>
      </p:sp>
      <p:sp>
        <p:nvSpPr>
          <p:cNvPr id="23" name="TextBox 22"/>
          <p:cNvSpPr txBox="1"/>
          <p:nvPr/>
        </p:nvSpPr>
        <p:spPr>
          <a:xfrm>
            <a:off x="6488259" y="5924069"/>
            <a:ext cx="5703741" cy="369332"/>
          </a:xfrm>
          <a:prstGeom prst="rect">
            <a:avLst/>
          </a:prstGeom>
          <a:noFill/>
        </p:spPr>
        <p:txBody>
          <a:bodyPr wrap="none" rtlCol="0">
            <a:spAutoFit/>
          </a:bodyPr>
          <a:lstStyle/>
          <a:p>
            <a:pPr algn="r"/>
            <a:r>
              <a:rPr lang="en-US" i="1" dirty="0" smtClean="0"/>
              <a:t>* this is not an exhaustive list, please excuse any omissions.</a:t>
            </a:r>
            <a:endParaRPr lang="en-US" i="1" dirty="0"/>
          </a:p>
        </p:txBody>
      </p:sp>
      <p:grpSp>
        <p:nvGrpSpPr>
          <p:cNvPr id="3" name="Group 2"/>
          <p:cNvGrpSpPr/>
          <p:nvPr/>
        </p:nvGrpSpPr>
        <p:grpSpPr>
          <a:xfrm>
            <a:off x="313449" y="1287367"/>
            <a:ext cx="6349279" cy="2045682"/>
            <a:chOff x="313449" y="3894748"/>
            <a:chExt cx="6349279" cy="2045682"/>
          </a:xfrm>
        </p:grpSpPr>
        <p:grpSp>
          <p:nvGrpSpPr>
            <p:cNvPr id="12" name="Group 11"/>
            <p:cNvGrpSpPr/>
            <p:nvPr/>
          </p:nvGrpSpPr>
          <p:grpSpPr>
            <a:xfrm>
              <a:off x="313449" y="3894748"/>
              <a:ext cx="6349279" cy="1858431"/>
              <a:chOff x="313449" y="3894748"/>
              <a:chExt cx="6349279" cy="185843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48" y="3962400"/>
                <a:ext cx="1847850" cy="6477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449" y="4794452"/>
                <a:ext cx="1956638" cy="631489"/>
              </a:xfrm>
              <a:prstGeom prst="rect">
                <a:avLst/>
              </a:prstGeom>
            </p:spPr>
          </p:pic>
          <p:sp>
            <p:nvSpPr>
              <p:cNvPr id="9" name="TextBox 8"/>
              <p:cNvSpPr txBox="1"/>
              <p:nvPr/>
            </p:nvSpPr>
            <p:spPr>
              <a:xfrm>
                <a:off x="2447127" y="4024640"/>
                <a:ext cx="1549720" cy="523220"/>
              </a:xfrm>
              <a:prstGeom prst="rect">
                <a:avLst/>
              </a:prstGeom>
              <a:noFill/>
            </p:spPr>
            <p:txBody>
              <a:bodyPr wrap="none" rtlCol="0">
                <a:spAutoFit/>
              </a:bodyPr>
              <a:lstStyle/>
              <a:p>
                <a:r>
                  <a:rPr lang="en-US" sz="2800" dirty="0" err="1" smtClean="0"/>
                  <a:t>RawTools</a:t>
                </a:r>
                <a:endParaRPr lang="en-US" sz="2800" dirty="0"/>
              </a:p>
            </p:txBody>
          </p:sp>
          <p:grpSp>
            <p:nvGrpSpPr>
              <p:cNvPr id="15" name="Group 14"/>
              <p:cNvGrpSpPr/>
              <p:nvPr/>
            </p:nvGrpSpPr>
            <p:grpSpPr>
              <a:xfrm>
                <a:off x="2235988" y="4695111"/>
                <a:ext cx="1191731" cy="898421"/>
                <a:chOff x="3822861" y="726057"/>
                <a:chExt cx="1312700" cy="989617"/>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2861" y="726057"/>
                  <a:ext cx="914401" cy="914399"/>
                </a:xfrm>
                <a:prstGeom prst="rect">
                  <a:avLst/>
                </a:prstGeom>
              </p:spPr>
            </p:pic>
            <p:sp>
              <p:nvSpPr>
                <p:cNvPr id="14" name="TextBox 13"/>
                <p:cNvSpPr txBox="1"/>
                <p:nvPr/>
              </p:nvSpPr>
              <p:spPr>
                <a:xfrm>
                  <a:off x="4019550" y="1254009"/>
                  <a:ext cx="1116011" cy="461665"/>
                </a:xfrm>
                <a:prstGeom prst="rect">
                  <a:avLst/>
                </a:prstGeom>
                <a:noFill/>
              </p:spPr>
              <p:txBody>
                <a:bodyPr wrap="none" rtlCol="0">
                  <a:spAutoFit/>
                </a:bodyPr>
                <a:lstStyle/>
                <a:p>
                  <a:r>
                    <a:rPr lang="en-US" sz="2400" dirty="0" err="1" smtClean="0">
                      <a:solidFill>
                        <a:schemeClr val="tx1">
                          <a:lumMod val="50000"/>
                          <a:lumOff val="50000"/>
                        </a:schemeClr>
                      </a:solidFill>
                    </a:rPr>
                    <a:t>pmartR</a:t>
                  </a:r>
                  <a:endParaRPr lang="en-US" sz="2400" dirty="0">
                    <a:solidFill>
                      <a:schemeClr val="tx1">
                        <a:lumMod val="50000"/>
                        <a:lumOff val="50000"/>
                      </a:schemeClr>
                    </a:solidFill>
                  </a:endParaRPr>
                </a:p>
              </p:txBody>
            </p:sp>
          </p:grpSp>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28585" r="55415"/>
              <a:stretch/>
            </p:blipFill>
            <p:spPr>
              <a:xfrm>
                <a:off x="4550769" y="4749514"/>
                <a:ext cx="743456" cy="1003665"/>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4323" t="7778" r="21755" b="33333"/>
              <a:stretch/>
            </p:blipFill>
            <p:spPr>
              <a:xfrm>
                <a:off x="4048326" y="3894748"/>
                <a:ext cx="1004886" cy="845380"/>
              </a:xfrm>
              <a:prstGeom prst="rect">
                <a:avLst/>
              </a:prstGeom>
            </p:spPr>
          </p:pic>
          <p:sp>
            <p:nvSpPr>
              <p:cNvPr id="7" name="TextBox 6"/>
              <p:cNvSpPr txBox="1"/>
              <p:nvPr/>
            </p:nvSpPr>
            <p:spPr>
              <a:xfrm>
                <a:off x="3458817" y="4768286"/>
                <a:ext cx="1152495" cy="523220"/>
              </a:xfrm>
              <a:prstGeom prst="rect">
                <a:avLst/>
              </a:prstGeom>
              <a:noFill/>
            </p:spPr>
            <p:txBody>
              <a:bodyPr wrap="none" rtlCol="0">
                <a:spAutoFit/>
              </a:bodyPr>
              <a:lstStyle/>
              <a:p>
                <a:r>
                  <a:rPr lang="en-US" sz="2800" dirty="0" smtClean="0"/>
                  <a:t>PTXQC</a:t>
                </a:r>
                <a:endParaRPr lang="en-US" sz="2800" dirty="0"/>
              </a:p>
            </p:txBody>
          </p:sp>
          <p:sp>
            <p:nvSpPr>
              <p:cNvPr id="24" name="TextBox 23"/>
              <p:cNvSpPr txBox="1"/>
              <p:nvPr/>
            </p:nvSpPr>
            <p:spPr>
              <a:xfrm>
                <a:off x="5075803" y="3990842"/>
                <a:ext cx="1406219" cy="523220"/>
              </a:xfrm>
              <a:prstGeom prst="rect">
                <a:avLst/>
              </a:prstGeom>
              <a:noFill/>
            </p:spPr>
            <p:txBody>
              <a:bodyPr wrap="none" rtlCol="0">
                <a:spAutoFit/>
              </a:bodyPr>
              <a:lstStyle/>
              <a:p>
                <a:r>
                  <a:rPr lang="en-US" sz="2800" dirty="0" err="1" smtClean="0"/>
                  <a:t>QCQuan</a:t>
                </a:r>
                <a:endParaRPr lang="en-US" sz="2800" dirty="0"/>
              </a:p>
            </p:txBody>
          </p:sp>
          <p:sp>
            <p:nvSpPr>
              <p:cNvPr id="25" name="TextBox 24"/>
              <p:cNvSpPr txBox="1"/>
              <p:nvPr/>
            </p:nvSpPr>
            <p:spPr>
              <a:xfrm>
                <a:off x="5343136" y="5015524"/>
                <a:ext cx="1319592" cy="523220"/>
              </a:xfrm>
              <a:prstGeom prst="rect">
                <a:avLst/>
              </a:prstGeom>
              <a:noFill/>
            </p:spPr>
            <p:txBody>
              <a:bodyPr wrap="none" rtlCol="0">
                <a:spAutoFit/>
              </a:bodyPr>
              <a:lstStyle/>
              <a:p>
                <a:r>
                  <a:rPr lang="en-US" sz="2800" dirty="0" smtClean="0"/>
                  <a:t>QCMAP</a:t>
                </a:r>
                <a:endParaRPr lang="en-US" sz="2800" dirty="0"/>
              </a:p>
            </p:txBody>
          </p:sp>
        </p:grpSp>
        <p:sp>
          <p:nvSpPr>
            <p:cNvPr id="22" name="TextBox 21"/>
            <p:cNvSpPr txBox="1"/>
            <p:nvPr/>
          </p:nvSpPr>
          <p:spPr>
            <a:xfrm>
              <a:off x="368643" y="5478765"/>
              <a:ext cx="2626168" cy="461665"/>
            </a:xfrm>
            <a:prstGeom prst="rect">
              <a:avLst/>
            </a:prstGeom>
            <a:noFill/>
          </p:spPr>
          <p:txBody>
            <a:bodyPr wrap="none" rtlCol="0">
              <a:spAutoFit/>
            </a:bodyPr>
            <a:lstStyle/>
            <a:p>
              <a:r>
                <a:rPr lang="en-US" sz="2400" dirty="0" smtClean="0">
                  <a:solidFill>
                    <a:schemeClr val="tx2"/>
                  </a:solidFill>
                </a:rPr>
                <a:t>SIMPATI</a:t>
              </a:r>
              <a:r>
                <a:rPr lang="en-US" sz="2400" dirty="0" smtClean="0">
                  <a:solidFill>
                    <a:srgbClr val="C00000"/>
                  </a:solidFill>
                </a:rPr>
                <a:t>QC</a:t>
              </a:r>
              <a:r>
                <a:rPr lang="en-US" sz="2400" dirty="0" smtClean="0">
                  <a:solidFill>
                    <a:schemeClr val="tx2"/>
                  </a:solidFill>
                </a:rPr>
                <a:t>O Server</a:t>
              </a:r>
              <a:endParaRPr lang="en-US" sz="2400" dirty="0">
                <a:solidFill>
                  <a:schemeClr val="tx2"/>
                </a:solidFill>
              </a:endParaRPr>
            </a:p>
          </p:txBody>
        </p:sp>
      </p:grpSp>
      <p:pic>
        <p:nvPicPr>
          <p:cNvPr id="26" name="Picture 25"/>
          <p:cNvPicPr>
            <a:picLocks noChangeAspect="1"/>
          </p:cNvPicPr>
          <p:nvPr/>
        </p:nvPicPr>
        <p:blipFill>
          <a:blip r:embed="rId8"/>
          <a:stretch>
            <a:fillRect/>
          </a:stretch>
        </p:blipFill>
        <p:spPr>
          <a:xfrm>
            <a:off x="7391400" y="1069106"/>
            <a:ext cx="4438650" cy="1352550"/>
          </a:xfrm>
          <a:prstGeom prst="rect">
            <a:avLst/>
          </a:prstGeom>
        </p:spPr>
      </p:pic>
      <p:sp>
        <p:nvSpPr>
          <p:cNvPr id="28" name="TextBox 27"/>
          <p:cNvSpPr txBox="1"/>
          <p:nvPr/>
        </p:nvSpPr>
        <p:spPr>
          <a:xfrm>
            <a:off x="7361281" y="2346605"/>
            <a:ext cx="4438650" cy="1323439"/>
          </a:xfrm>
          <a:prstGeom prst="rect">
            <a:avLst/>
          </a:prstGeom>
          <a:solidFill>
            <a:schemeClr val="bg1">
              <a:lumMod val="50000"/>
            </a:schemeClr>
          </a:solidFill>
          <a:ln w="12700">
            <a:solidFill>
              <a:schemeClr val="dk2"/>
            </a:solidFill>
            <a:prstDash val="dash"/>
          </a:ln>
        </p:spPr>
        <p:txBody>
          <a:bodyPr wrap="square" rtlCol="0">
            <a:spAutoFit/>
          </a:bodyPr>
          <a:lstStyle/>
          <a:p>
            <a:r>
              <a:rPr lang="en-US" sz="2000" dirty="0" smtClean="0">
                <a:solidFill>
                  <a:schemeClr val="bg1"/>
                </a:solidFill>
              </a:rPr>
              <a:t>Tools derived/inspired by MSQC:</a:t>
            </a:r>
          </a:p>
          <a:p>
            <a:r>
              <a:rPr lang="en-US" sz="2000" dirty="0" err="1" smtClean="0">
                <a:solidFill>
                  <a:schemeClr val="bg1"/>
                </a:solidFill>
              </a:rPr>
              <a:t>MassQC</a:t>
            </a:r>
            <a:endParaRPr lang="en-US" sz="2000" dirty="0" smtClean="0">
              <a:solidFill>
                <a:schemeClr val="bg1"/>
              </a:solidFill>
            </a:endParaRPr>
          </a:p>
          <a:p>
            <a:r>
              <a:rPr lang="en-US" sz="2000" dirty="0" err="1" smtClean="0">
                <a:solidFill>
                  <a:schemeClr val="bg1"/>
                </a:solidFill>
              </a:rPr>
              <a:t>Metriculator</a:t>
            </a:r>
            <a:endParaRPr lang="en-US" sz="2000" dirty="0" smtClean="0">
              <a:solidFill>
                <a:schemeClr val="bg1"/>
              </a:solidFill>
            </a:endParaRPr>
          </a:p>
          <a:p>
            <a:r>
              <a:rPr lang="en-US" sz="2000" dirty="0" err="1" smtClean="0">
                <a:solidFill>
                  <a:schemeClr val="bg1"/>
                </a:solidFill>
              </a:rPr>
              <a:t>QuaMeter</a:t>
            </a:r>
            <a:endParaRPr lang="en-US" sz="2000" dirty="0">
              <a:solidFill>
                <a:schemeClr val="bg1"/>
              </a:solidFill>
            </a:endParaRPr>
          </a:p>
        </p:txBody>
      </p:sp>
      <p:sp>
        <p:nvSpPr>
          <p:cNvPr id="6" name="TextBox 5"/>
          <p:cNvSpPr txBox="1"/>
          <p:nvPr/>
        </p:nvSpPr>
        <p:spPr>
          <a:xfrm>
            <a:off x="5778912" y="3969193"/>
            <a:ext cx="6438622" cy="1323439"/>
          </a:xfrm>
          <a:prstGeom prst="rect">
            <a:avLst/>
          </a:prstGeom>
          <a:noFill/>
          <a:ln w="19050">
            <a:noFill/>
          </a:ln>
        </p:spPr>
        <p:txBody>
          <a:bodyPr wrap="none" rtlCol="0">
            <a:spAutoFit/>
          </a:bodyPr>
          <a:lstStyle/>
          <a:p>
            <a:pPr marL="285750" indent="-285750">
              <a:buFont typeface="Wingdings" panose="05000000000000000000" pitchFamily="2" charset="2"/>
              <a:buChar char="Ø"/>
            </a:pPr>
            <a:r>
              <a:rPr lang="en-US" sz="2000" dirty="0">
                <a:solidFill>
                  <a:srgbClr val="FF0000"/>
                </a:solidFill>
              </a:rPr>
              <a:t>Local and/or web-based versions</a:t>
            </a:r>
          </a:p>
          <a:p>
            <a:pPr marL="285750" indent="-285750">
              <a:buFont typeface="Wingdings" panose="05000000000000000000" pitchFamily="2" charset="2"/>
              <a:buChar char="Ø"/>
            </a:pPr>
            <a:r>
              <a:rPr lang="en-US" sz="2000" dirty="0">
                <a:solidFill>
                  <a:srgbClr val="FF0000"/>
                </a:solidFill>
              </a:rPr>
              <a:t>Can work on any lab’s QC sample</a:t>
            </a:r>
          </a:p>
          <a:p>
            <a:pPr marL="285750" indent="-285750">
              <a:buFont typeface="Wingdings" panose="05000000000000000000" pitchFamily="2" charset="2"/>
              <a:buChar char="Ø"/>
            </a:pPr>
            <a:r>
              <a:rPr lang="en-US" sz="2000" dirty="0">
                <a:solidFill>
                  <a:srgbClr val="FF0000"/>
                </a:solidFill>
              </a:rPr>
              <a:t>Some require the presence of predefined </a:t>
            </a:r>
            <a:r>
              <a:rPr lang="en-US" sz="2000" i="1" dirty="0">
                <a:solidFill>
                  <a:srgbClr val="FF0000"/>
                </a:solidFill>
              </a:rPr>
              <a:t>m/z</a:t>
            </a:r>
          </a:p>
          <a:p>
            <a:pPr marL="285750" indent="-285750">
              <a:buFont typeface="Wingdings" panose="05000000000000000000" pitchFamily="2" charset="2"/>
              <a:buChar char="Ø"/>
            </a:pPr>
            <a:r>
              <a:rPr lang="en-US" sz="2000" dirty="0">
                <a:solidFill>
                  <a:srgbClr val="FF0000"/>
                </a:solidFill>
              </a:rPr>
              <a:t>Can be used for quality controls within experimental </a:t>
            </a:r>
            <a:r>
              <a:rPr lang="en-US" sz="2000" dirty="0" smtClean="0">
                <a:solidFill>
                  <a:srgbClr val="FF0000"/>
                </a:solidFill>
              </a:rPr>
              <a:t>runs</a:t>
            </a:r>
            <a:endParaRPr lang="en-US" sz="2000" dirty="0">
              <a:solidFill>
                <a:srgbClr val="FF0000"/>
              </a:solidFill>
            </a:endParaRPr>
          </a:p>
        </p:txBody>
      </p:sp>
      <p:pic>
        <p:nvPicPr>
          <p:cNvPr id="29" name="Picture 28"/>
          <p:cNvPicPr>
            <a:picLocks noChangeAspect="1"/>
          </p:cNvPicPr>
          <p:nvPr/>
        </p:nvPicPr>
        <p:blipFill>
          <a:blip r:embed="rId9" cstate="print">
            <a:clrChange>
              <a:clrFrom>
                <a:srgbClr val="000000">
                  <a:alpha val="0"/>
                </a:srgbClr>
              </a:clrFrom>
              <a:clrTo>
                <a:srgbClr val="000000">
                  <a:alpha val="0"/>
                </a:srgbClr>
              </a:clrTo>
            </a:clrChange>
            <a:duotone>
              <a:prstClr val="black"/>
              <a:srgbClr val="D9C3A5">
                <a:tint val="50000"/>
                <a:satMod val="180000"/>
              </a:srgbClr>
            </a:duotone>
            <a:extLst>
              <a:ext uri="{BEBA8EAE-BF5A-486C-A8C5-ECC9F3942E4B}">
                <a14:imgProps xmlns:a14="http://schemas.microsoft.com/office/drawing/2010/main">
                  <a14:imgLayer r:embed="rId10">
                    <a14:imgEffect>
                      <a14:backgroundRemoval t="0" b="100000" l="2381" r="94444">
                        <a14:foregroundMark x1="67460" y1="2759" x2="67460" y2="2759"/>
                      </a14:backgroundRemoval>
                    </a14:imgEffect>
                  </a14:imgLayer>
                </a14:imgProps>
              </a:ext>
              <a:ext uri="{28A0092B-C50C-407E-A947-70E740481C1C}">
                <a14:useLocalDpi xmlns:a14="http://schemas.microsoft.com/office/drawing/2010/main" val="0"/>
              </a:ext>
            </a:extLst>
          </a:blip>
          <a:stretch>
            <a:fillRect/>
          </a:stretch>
        </p:blipFill>
        <p:spPr>
          <a:xfrm>
            <a:off x="11430000" y="3302711"/>
            <a:ext cx="304800" cy="350763"/>
          </a:xfrm>
          <a:prstGeom prst="rect">
            <a:avLst/>
          </a:prstGeom>
          <a:noFill/>
        </p:spPr>
      </p:pic>
    </p:spTree>
    <p:extLst>
      <p:ext uri="{BB962C8B-B14F-4D97-AF65-F5344CB8AC3E}">
        <p14:creationId xmlns:p14="http://schemas.microsoft.com/office/powerpoint/2010/main" val="409474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3" grpId="0"/>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4152"/>
            <a:ext cx="5715000" cy="2451523"/>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0220" y="1318532"/>
            <a:ext cx="5717311" cy="2458444"/>
          </a:xfrm>
          <a:prstGeom prst="rect">
            <a:avLst/>
          </a:prstGeom>
        </p:spPr>
      </p:pic>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Yet another tool!!!</a:t>
            </a:r>
            <a:endParaRPr lang="en-US" sz="2400" cap="none" dirty="0"/>
          </a:p>
        </p:txBody>
      </p:sp>
      <p:sp>
        <p:nvSpPr>
          <p:cNvPr id="6" name="TextBox 5"/>
          <p:cNvSpPr txBox="1"/>
          <p:nvPr/>
        </p:nvSpPr>
        <p:spPr>
          <a:xfrm>
            <a:off x="1643148" y="533400"/>
            <a:ext cx="8491452" cy="646331"/>
          </a:xfrm>
          <a:prstGeom prst="rect">
            <a:avLst/>
          </a:prstGeom>
          <a:noFill/>
        </p:spPr>
        <p:txBody>
          <a:bodyPr wrap="square" rtlCol="0">
            <a:spAutoFit/>
          </a:bodyPr>
          <a:lstStyle/>
          <a:p>
            <a:pPr algn="ctr"/>
            <a:r>
              <a:rPr lang="en-US" dirty="0" smtClean="0"/>
              <a:t>Focus on a weekly QC sample run (known sample, known conditions) for system suitability, so that metrics/reports can be made </a:t>
            </a:r>
            <a:r>
              <a:rPr lang="en-US" b="1" dirty="0" smtClean="0"/>
              <a:t>without user specified parameters</a:t>
            </a:r>
            <a:r>
              <a:rPr lang="en-US" dirty="0" smtClean="0"/>
              <a:t>.</a:t>
            </a:r>
            <a:endParaRPr lang="en-US" dirty="0"/>
          </a:p>
        </p:txBody>
      </p:sp>
      <p:sp>
        <p:nvSpPr>
          <p:cNvPr id="3" name="TextBox 2"/>
          <p:cNvSpPr txBox="1"/>
          <p:nvPr/>
        </p:nvSpPr>
        <p:spPr>
          <a:xfrm>
            <a:off x="12420600" y="2061150"/>
            <a:ext cx="2645861" cy="3693319"/>
          </a:xfrm>
          <a:prstGeom prst="rect">
            <a:avLst/>
          </a:prstGeom>
          <a:noFill/>
        </p:spPr>
        <p:txBody>
          <a:bodyPr wrap="square" rtlCol="0">
            <a:spAutoFit/>
          </a:bodyPr>
          <a:lstStyle/>
          <a:p>
            <a:r>
              <a:rPr lang="en-US" dirty="0" smtClean="0"/>
              <a:t>Instead of plotting a </a:t>
            </a:r>
            <a:r>
              <a:rPr lang="en-US" dirty="0"/>
              <a:t>predefined peptide or </a:t>
            </a:r>
            <a:r>
              <a:rPr lang="en-US" i="1" dirty="0"/>
              <a:t>m/z</a:t>
            </a:r>
            <a:r>
              <a:rPr lang="en-US" dirty="0"/>
              <a:t> across many datasets, we use </a:t>
            </a:r>
            <a:r>
              <a:rPr lang="en-US" dirty="0" smtClean="0"/>
              <a:t>machine learning </a:t>
            </a:r>
            <a:r>
              <a:rPr lang="en-US" dirty="0"/>
              <a:t>to model the performance of the LC and the ion source, to give more actionable QC metrics for troubleshooting. We also strive to have one ID-based and one ID-free metric for each system component.</a:t>
            </a:r>
          </a:p>
        </p:txBody>
      </p:sp>
      <p:sp>
        <p:nvSpPr>
          <p:cNvPr id="9" name="Right Arrow 8"/>
          <p:cNvSpPr/>
          <p:nvPr/>
        </p:nvSpPr>
        <p:spPr>
          <a:xfrm>
            <a:off x="8827721" y="2621965"/>
            <a:ext cx="949904" cy="470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777625" y="2395556"/>
            <a:ext cx="1350241" cy="923330"/>
          </a:xfrm>
          <a:prstGeom prst="rect">
            <a:avLst/>
          </a:prstGeom>
          <a:noFill/>
        </p:spPr>
        <p:txBody>
          <a:bodyPr wrap="none" rtlCol="0">
            <a:spAutoFit/>
          </a:bodyPr>
          <a:lstStyle/>
          <a:p>
            <a:r>
              <a:rPr lang="en-US" dirty="0" smtClean="0"/>
              <a:t>TIC</a:t>
            </a:r>
          </a:p>
          <a:p>
            <a:r>
              <a:rPr lang="en-US" dirty="0" smtClean="0"/>
              <a:t>Peak Widths</a:t>
            </a:r>
          </a:p>
          <a:p>
            <a:r>
              <a:rPr lang="en-US" dirty="0" smtClean="0"/>
              <a:t>PSMs</a:t>
            </a:r>
          </a:p>
        </p:txBody>
      </p:sp>
      <p:sp>
        <p:nvSpPr>
          <p:cNvPr id="13" name="TextBox 12"/>
          <p:cNvSpPr txBox="1"/>
          <p:nvPr/>
        </p:nvSpPr>
        <p:spPr>
          <a:xfrm>
            <a:off x="11070359" y="2133946"/>
            <a:ext cx="707245" cy="1446550"/>
          </a:xfrm>
          <a:prstGeom prst="rect">
            <a:avLst/>
          </a:prstGeom>
          <a:noFill/>
        </p:spPr>
        <p:txBody>
          <a:bodyPr wrap="none" rtlCol="0">
            <a:spAutoFit/>
          </a:bodyPr>
          <a:lstStyle/>
          <a:p>
            <a:r>
              <a:rPr lang="en-US" sz="8800" dirty="0" smtClean="0">
                <a:solidFill>
                  <a:srgbClr val="FF0000"/>
                </a:solidFill>
              </a:rPr>
              <a:t>?</a:t>
            </a:r>
            <a:endParaRPr lang="en-US" dirty="0">
              <a:solidFill>
                <a:srgbClr val="FF0000"/>
              </a:solidFill>
            </a:endParaRPr>
          </a:p>
        </p:txBody>
      </p:sp>
      <p:pic>
        <p:nvPicPr>
          <p:cNvPr id="11" name="Picture 10"/>
          <p:cNvPicPr>
            <a:picLocks noChangeAspect="1"/>
          </p:cNvPicPr>
          <p:nvPr/>
        </p:nvPicPr>
        <p:blipFill>
          <a:blip r:embed="rId5"/>
          <a:stretch>
            <a:fillRect/>
          </a:stretch>
        </p:blipFill>
        <p:spPr>
          <a:xfrm>
            <a:off x="765181" y="1958039"/>
            <a:ext cx="1623198" cy="1798364"/>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3888538"/>
            <a:ext cx="5715000" cy="2451523"/>
          </a:xfrm>
          <a:prstGeom prst="rect">
            <a:avLst/>
          </a:prstGeom>
        </p:spPr>
      </p:pic>
      <p:sp>
        <p:nvSpPr>
          <p:cNvPr id="14" name="Right Arrow 13"/>
          <p:cNvSpPr/>
          <p:nvPr/>
        </p:nvSpPr>
        <p:spPr>
          <a:xfrm>
            <a:off x="8827721" y="5189160"/>
            <a:ext cx="949904" cy="470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65181" y="5132028"/>
            <a:ext cx="1659621" cy="584775"/>
          </a:xfrm>
          <a:prstGeom prst="rect">
            <a:avLst/>
          </a:prstGeom>
          <a:noFill/>
        </p:spPr>
        <p:txBody>
          <a:bodyPr wrap="none" rtlCol="0">
            <a:spAutoFit/>
          </a:bodyPr>
          <a:lstStyle/>
          <a:p>
            <a:pPr algn="ctr"/>
            <a:r>
              <a:rPr lang="en-US" sz="3200" b="1" dirty="0" smtClean="0"/>
              <a:t>Core Lab</a:t>
            </a:r>
            <a:endParaRPr lang="en-US" sz="3200" b="1" dirty="0"/>
          </a:p>
        </p:txBody>
      </p:sp>
      <p:sp>
        <p:nvSpPr>
          <p:cNvPr id="18" name="TextBox 17"/>
          <p:cNvSpPr txBox="1"/>
          <p:nvPr/>
        </p:nvSpPr>
        <p:spPr>
          <a:xfrm>
            <a:off x="9777625" y="5450770"/>
            <a:ext cx="2414375" cy="1015663"/>
          </a:xfrm>
          <a:prstGeom prst="rect">
            <a:avLst/>
          </a:prstGeom>
          <a:noFill/>
        </p:spPr>
        <p:txBody>
          <a:bodyPr wrap="square" rtlCol="0">
            <a:spAutoFit/>
          </a:bodyPr>
          <a:lstStyle/>
          <a:p>
            <a:r>
              <a:rPr lang="en-US" sz="2000" dirty="0" smtClean="0"/>
              <a:t>Report instrument performance to future users</a:t>
            </a:r>
          </a:p>
        </p:txBody>
      </p:sp>
      <p:sp>
        <p:nvSpPr>
          <p:cNvPr id="20" name="TextBox 19"/>
          <p:cNvSpPr txBox="1"/>
          <p:nvPr/>
        </p:nvSpPr>
        <p:spPr>
          <a:xfrm>
            <a:off x="9777625" y="4699564"/>
            <a:ext cx="2414375" cy="707886"/>
          </a:xfrm>
          <a:prstGeom prst="rect">
            <a:avLst/>
          </a:prstGeom>
          <a:noFill/>
        </p:spPr>
        <p:txBody>
          <a:bodyPr wrap="square" rtlCol="0">
            <a:spAutoFit/>
          </a:bodyPr>
          <a:lstStyle/>
          <a:p>
            <a:r>
              <a:rPr lang="en-US" sz="2000" dirty="0" smtClean="0"/>
              <a:t>Report pre-run performance to users</a:t>
            </a:r>
          </a:p>
        </p:txBody>
      </p:sp>
      <p:sp>
        <p:nvSpPr>
          <p:cNvPr id="21" name="TextBox 20"/>
          <p:cNvSpPr txBox="1"/>
          <p:nvPr/>
        </p:nvSpPr>
        <p:spPr>
          <a:xfrm>
            <a:off x="8904393" y="3570271"/>
            <a:ext cx="3352800" cy="1015663"/>
          </a:xfrm>
          <a:prstGeom prst="rect">
            <a:avLst/>
          </a:prstGeom>
          <a:noFill/>
        </p:spPr>
        <p:txBody>
          <a:bodyPr wrap="square" rtlCol="0">
            <a:spAutoFit/>
          </a:bodyPr>
          <a:lstStyle/>
          <a:p>
            <a:r>
              <a:rPr lang="en-US" sz="2000" dirty="0" smtClean="0">
                <a:solidFill>
                  <a:srgbClr val="FF0000"/>
                </a:solidFill>
              </a:rPr>
              <a:t>Universal </a:t>
            </a:r>
            <a:r>
              <a:rPr lang="en-US" sz="2000" dirty="0">
                <a:solidFill>
                  <a:srgbClr val="FF0000"/>
                </a:solidFill>
              </a:rPr>
              <a:t>material and methods makes quality comparable and more </a:t>
            </a:r>
            <a:r>
              <a:rPr lang="en-US" sz="2000" dirty="0" smtClean="0">
                <a:solidFill>
                  <a:srgbClr val="FF0000"/>
                </a:solidFill>
              </a:rPr>
              <a:t>useful</a:t>
            </a:r>
            <a:endParaRPr lang="en-US" sz="2000" dirty="0">
              <a:solidFill>
                <a:srgbClr val="FF0000"/>
              </a:solidFill>
            </a:endParaRPr>
          </a:p>
        </p:txBody>
      </p:sp>
    </p:spTree>
    <p:extLst>
      <p:ext uri="{BB962C8B-B14F-4D97-AF65-F5344CB8AC3E}">
        <p14:creationId xmlns:p14="http://schemas.microsoft.com/office/powerpoint/2010/main" val="399983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9"/>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3"/>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9" grpId="1" animBg="1"/>
      <p:bldP spid="10" grpId="0"/>
      <p:bldP spid="10" grpId="1"/>
      <p:bldP spid="13" grpId="0"/>
      <p:bldP spid="13" grpId="1"/>
      <p:bldP spid="14" grpId="0" animBg="1"/>
      <p:bldP spid="5" grpId="0"/>
      <p:bldP spid="18"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Picture 20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631" y="3392970"/>
            <a:ext cx="4885038" cy="2100567"/>
          </a:xfrm>
          <a:prstGeom prst="rect">
            <a:avLst/>
          </a:prstGeom>
        </p:spPr>
      </p:pic>
      <p:sp>
        <p:nvSpPr>
          <p:cNvPr id="2" name="Title 1"/>
          <p:cNvSpPr>
            <a:spLocks noGrp="1"/>
          </p:cNvSpPr>
          <p:nvPr>
            <p:ph type="title" idx="4294967295"/>
          </p:nvPr>
        </p:nvSpPr>
        <p:spPr>
          <a:xfrm>
            <a:off x="0" y="76200"/>
            <a:ext cx="8539126" cy="457200"/>
          </a:xfrm>
        </p:spPr>
        <p:txBody>
          <a:bodyPr>
            <a:normAutofit/>
          </a:bodyPr>
          <a:lstStyle/>
          <a:p>
            <a:r>
              <a:rPr lang="en-US" sz="2400" cap="none" dirty="0" smtClean="0"/>
              <a:t>QC </a:t>
            </a:r>
            <a:r>
              <a:rPr lang="en-US" sz="2400" cap="none" dirty="0" err="1" smtClean="0"/>
              <a:t>Benchmarker</a:t>
            </a:r>
            <a:r>
              <a:rPr lang="en-US" sz="2400" cap="none" smtClean="0"/>
              <a:t> – Goals </a:t>
            </a:r>
            <a:r>
              <a:rPr lang="en-US" sz="2400" cap="none" dirty="0" smtClean="0"/>
              <a:t>and Rationale</a:t>
            </a:r>
            <a:endParaRPr lang="en-US" sz="2400" cap="none" dirty="0"/>
          </a:p>
        </p:txBody>
      </p:sp>
      <p:grpSp>
        <p:nvGrpSpPr>
          <p:cNvPr id="3" name="Group 2"/>
          <p:cNvGrpSpPr/>
          <p:nvPr/>
        </p:nvGrpSpPr>
        <p:grpSpPr>
          <a:xfrm>
            <a:off x="381000" y="1332235"/>
            <a:ext cx="1943310" cy="1411909"/>
            <a:chOff x="540938" y="961068"/>
            <a:chExt cx="6992490" cy="5080382"/>
          </a:xfrm>
        </p:grpSpPr>
        <p:grpSp>
          <p:nvGrpSpPr>
            <p:cNvPr id="4" name="Group 735"/>
            <p:cNvGrpSpPr/>
            <p:nvPr/>
          </p:nvGrpSpPr>
          <p:grpSpPr>
            <a:xfrm>
              <a:off x="540938" y="961068"/>
              <a:ext cx="6992490" cy="5080382"/>
              <a:chOff x="414397" y="865697"/>
              <a:chExt cx="6992490" cy="5080382"/>
            </a:xfrm>
          </p:grpSpPr>
          <p:sp>
            <p:nvSpPr>
              <p:cNvPr id="12"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7"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0" name="Group 911"/>
              <p:cNvGrpSpPr/>
              <p:nvPr/>
            </p:nvGrpSpPr>
            <p:grpSpPr>
              <a:xfrm>
                <a:off x="5619047" y="1412628"/>
                <a:ext cx="851113" cy="1015714"/>
                <a:chOff x="5619047" y="1412628"/>
                <a:chExt cx="851113" cy="1015714"/>
              </a:xfrm>
            </p:grpSpPr>
            <p:sp>
              <p:nvSpPr>
                <p:cNvPr id="187" name="TextBox 186"/>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88" name="TextBox 187"/>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1" name="Group 845"/>
              <p:cNvGrpSpPr/>
              <p:nvPr/>
            </p:nvGrpSpPr>
            <p:grpSpPr>
              <a:xfrm>
                <a:off x="5556665" y="1106053"/>
                <a:ext cx="1609725" cy="1489076"/>
                <a:chOff x="6276414" y="1827016"/>
                <a:chExt cx="1609725" cy="1489076"/>
              </a:xfrm>
            </p:grpSpPr>
            <p:sp>
              <p:nvSpPr>
                <p:cNvPr id="150"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4"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5"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6"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7"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9"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0"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1"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2"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8"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9"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0"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1"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2"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6"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7"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8"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9"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1"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2"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3"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4"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2" name="Group 846"/>
              <p:cNvGrpSpPr/>
              <p:nvPr/>
            </p:nvGrpSpPr>
            <p:grpSpPr>
              <a:xfrm>
                <a:off x="746680" y="4718010"/>
                <a:ext cx="384176" cy="290513"/>
                <a:chOff x="3112293" y="6014942"/>
                <a:chExt cx="384176" cy="290513"/>
              </a:xfrm>
            </p:grpSpPr>
            <p:sp>
              <p:nvSpPr>
                <p:cNvPr id="132"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7"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3" name="Group 847"/>
              <p:cNvGrpSpPr/>
              <p:nvPr/>
            </p:nvGrpSpPr>
            <p:grpSpPr>
              <a:xfrm>
                <a:off x="1548127" y="3531534"/>
                <a:ext cx="1665288" cy="314650"/>
                <a:chOff x="3891756" y="4847805"/>
                <a:chExt cx="1665288" cy="314650"/>
              </a:xfrm>
            </p:grpSpPr>
            <p:sp>
              <p:nvSpPr>
                <p:cNvPr id="124"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5"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6"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7"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8"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9"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5" name="orbitrap"/>
            <p:cNvGrpSpPr>
              <a:grpSpLocks noChangeAspect="1"/>
            </p:cNvGrpSpPr>
            <p:nvPr>
              <p:custDataLst>
                <p:tags r:id="rId1"/>
              </p:custDataLst>
            </p:nvPr>
          </p:nvGrpSpPr>
          <p:grpSpPr bwMode="auto">
            <a:xfrm>
              <a:off x="3389314" y="1774827"/>
              <a:ext cx="1219200" cy="709613"/>
              <a:chOff x="2055" y="1058"/>
              <a:chExt cx="768" cy="447"/>
            </a:xfrm>
          </p:grpSpPr>
          <p:sp>
            <p:nvSpPr>
              <p:cNvPr id="6"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sp>
        <p:nvSpPr>
          <p:cNvPr id="189" name="TextBox 188"/>
          <p:cNvSpPr txBox="1"/>
          <p:nvPr/>
        </p:nvSpPr>
        <p:spPr>
          <a:xfrm>
            <a:off x="2521990" y="1752889"/>
            <a:ext cx="2249975" cy="707886"/>
          </a:xfrm>
          <a:prstGeom prst="rect">
            <a:avLst/>
          </a:prstGeom>
          <a:noFill/>
        </p:spPr>
        <p:txBody>
          <a:bodyPr wrap="none" rtlCol="0">
            <a:spAutoFit/>
          </a:bodyPr>
          <a:lstStyle/>
          <a:p>
            <a:pPr algn="ctr"/>
            <a:r>
              <a:rPr lang="en-US" sz="2000" dirty="0" smtClean="0"/>
              <a:t>Commercial Digest</a:t>
            </a:r>
          </a:p>
          <a:p>
            <a:pPr algn="ctr"/>
            <a:r>
              <a:rPr lang="en-US" sz="2000" dirty="0" smtClean="0"/>
              <a:t>(HeLa, Yeast, </a:t>
            </a:r>
            <a:r>
              <a:rPr lang="en-US" sz="2000" i="1" dirty="0" smtClean="0"/>
              <a:t>E. coli</a:t>
            </a:r>
            <a:r>
              <a:rPr lang="en-US" sz="2000" dirty="0" smtClean="0"/>
              <a:t>)</a:t>
            </a:r>
            <a:endParaRPr lang="en-US" sz="2000" dirty="0"/>
          </a:p>
        </p:txBody>
      </p:sp>
      <p:pic>
        <p:nvPicPr>
          <p:cNvPr id="190" name="Picture 189"/>
          <p:cNvPicPr>
            <a:picLocks noChangeAspect="1"/>
          </p:cNvPicPr>
          <p:nvPr/>
        </p:nvPicPr>
        <p:blipFill>
          <a:blip r:embed="rId5"/>
          <a:stretch>
            <a:fillRect/>
          </a:stretch>
        </p:blipFill>
        <p:spPr>
          <a:xfrm>
            <a:off x="4961689" y="1559378"/>
            <a:ext cx="2268621" cy="1155459"/>
          </a:xfrm>
          <a:prstGeom prst="rect">
            <a:avLst/>
          </a:prstGeom>
        </p:spPr>
      </p:pic>
      <p:cxnSp>
        <p:nvCxnSpPr>
          <p:cNvPr id="191" name="Straight Arrow Connector 190"/>
          <p:cNvCxnSpPr/>
          <p:nvPr/>
        </p:nvCxnSpPr>
        <p:spPr>
          <a:xfrm>
            <a:off x="2257349" y="2118283"/>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p:nvPr/>
        </p:nvCxnSpPr>
        <p:spPr>
          <a:xfrm>
            <a:off x="4609443"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0" name="Google Shape;126;p21"/>
          <p:cNvSpPr/>
          <p:nvPr/>
        </p:nvSpPr>
        <p:spPr>
          <a:xfrm>
            <a:off x="7729882" y="1749867"/>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raw</a:t>
            </a:r>
            <a:endParaRPr sz="2000" dirty="0"/>
          </a:p>
        </p:txBody>
      </p:sp>
      <p:sp>
        <p:nvSpPr>
          <p:cNvPr id="201" name="Google Shape;127;p21"/>
          <p:cNvSpPr/>
          <p:nvPr/>
        </p:nvSpPr>
        <p:spPr>
          <a:xfrm>
            <a:off x="9177689" y="1425761"/>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202" name="Straight Arrow Connector 201"/>
          <p:cNvCxnSpPr/>
          <p:nvPr/>
        </p:nvCxnSpPr>
        <p:spPr>
          <a:xfrm>
            <a:off x="723031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a:off x="868680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flipH="1">
            <a:off x="9873623" y="2964836"/>
            <a:ext cx="4770" cy="46416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0" name="TextBox 209"/>
          <p:cNvSpPr txBox="1"/>
          <p:nvPr/>
        </p:nvSpPr>
        <p:spPr>
          <a:xfrm>
            <a:off x="10696332" y="1743662"/>
            <a:ext cx="2193855" cy="707886"/>
          </a:xfrm>
          <a:prstGeom prst="rect">
            <a:avLst/>
          </a:prstGeom>
          <a:noFill/>
        </p:spPr>
        <p:txBody>
          <a:bodyPr wrap="square" rtlCol="0">
            <a:spAutoFit/>
          </a:bodyPr>
          <a:lstStyle/>
          <a:p>
            <a:r>
              <a:rPr lang="en-US" sz="2000" i="1" dirty="0" smtClean="0"/>
              <a:t>no parameters required</a:t>
            </a:r>
            <a:endParaRPr lang="en-US" sz="2000" i="1" dirty="0"/>
          </a:p>
        </p:txBody>
      </p:sp>
      <p:sp>
        <p:nvSpPr>
          <p:cNvPr id="211" name="TextBox 210"/>
          <p:cNvSpPr txBox="1"/>
          <p:nvPr/>
        </p:nvSpPr>
        <p:spPr>
          <a:xfrm>
            <a:off x="0" y="3699986"/>
            <a:ext cx="6400800" cy="1323439"/>
          </a:xfrm>
          <a:prstGeom prst="rect">
            <a:avLst/>
          </a:prstGeom>
          <a:noFill/>
        </p:spPr>
        <p:txBody>
          <a:bodyPr wrap="square" rtlCol="0">
            <a:spAutoFit/>
          </a:bodyPr>
          <a:lstStyle/>
          <a:p>
            <a:pPr marL="342900" indent="-342900">
              <a:buAutoNum type="arabicParenR"/>
            </a:pPr>
            <a:r>
              <a:rPr lang="en-US" sz="2000" dirty="0" smtClean="0"/>
              <a:t>Use commercial digest standards and standard methods</a:t>
            </a:r>
          </a:p>
          <a:p>
            <a:pPr marL="342900" indent="-342900">
              <a:buAutoNum type="arabicParenR"/>
            </a:pPr>
            <a:r>
              <a:rPr lang="en-US" sz="2000" dirty="0" smtClean="0"/>
              <a:t>Upload raw file to web-app</a:t>
            </a:r>
          </a:p>
          <a:p>
            <a:pPr marL="342900" indent="-342900">
              <a:buAutoNum type="arabicParenR"/>
            </a:pPr>
            <a:r>
              <a:rPr lang="en-US" sz="2000" dirty="0" smtClean="0"/>
              <a:t>Return high-level summary (good, marginal, bad) with in-depth reports for troubleshooting</a:t>
            </a:r>
          </a:p>
        </p:txBody>
      </p:sp>
    </p:spTree>
    <p:extLst>
      <p:ext uri="{BB962C8B-B14F-4D97-AF65-F5344CB8AC3E}">
        <p14:creationId xmlns:p14="http://schemas.microsoft.com/office/powerpoint/2010/main" val="24654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1">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200" grpId="0" animBg="1"/>
      <p:bldP spid="201" grpId="0" animBg="1"/>
      <p:bldP spid="2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984883" y="3165505"/>
            <a:ext cx="2923942" cy="1015663"/>
          </a:xfrm>
          <a:prstGeom prst="rect">
            <a:avLst/>
          </a:prstGeom>
          <a:noFill/>
        </p:spPr>
        <p:txBody>
          <a:bodyPr wrap="none" rtlCol="0">
            <a:spAutoFit/>
          </a:bodyPr>
          <a:lstStyle/>
          <a:p>
            <a:r>
              <a:rPr lang="en-US" sz="2000" dirty="0" smtClean="0"/>
              <a:t>comet</a:t>
            </a:r>
          </a:p>
          <a:p>
            <a:r>
              <a:rPr lang="en-US" sz="2000" dirty="0" err="1" smtClean="0"/>
              <a:t>PeptideProphet</a:t>
            </a:r>
            <a:endParaRPr lang="en-US" sz="2000" dirty="0" smtClean="0"/>
          </a:p>
          <a:p>
            <a:r>
              <a:rPr lang="en-US" sz="2000" dirty="0" err="1" smtClean="0"/>
              <a:t>SpectraST</a:t>
            </a:r>
            <a:r>
              <a:rPr lang="en-US" sz="2000" dirty="0" smtClean="0"/>
              <a:t> -C create library</a:t>
            </a:r>
            <a:endParaRPr lang="en-US" sz="2000" dirty="0"/>
          </a:p>
        </p:txBody>
      </p:sp>
      <p:sp>
        <p:nvSpPr>
          <p:cNvPr id="2" name="Title 1"/>
          <p:cNvSpPr>
            <a:spLocks noGrp="1"/>
          </p:cNvSpPr>
          <p:nvPr>
            <p:ph type="title" idx="4294967295"/>
          </p:nvPr>
        </p:nvSpPr>
        <p:spPr>
          <a:xfrm>
            <a:off x="0" y="76200"/>
            <a:ext cx="10896600" cy="457200"/>
          </a:xfrm>
        </p:spPr>
        <p:txBody>
          <a:bodyPr>
            <a:noAutofit/>
          </a:bodyPr>
          <a:lstStyle/>
          <a:p>
            <a:r>
              <a:rPr lang="en-US" sz="2400" cap="none" dirty="0" smtClean="0"/>
              <a:t>QC </a:t>
            </a:r>
            <a:r>
              <a:rPr lang="en-US" sz="2400" cap="none" dirty="0" err="1" smtClean="0"/>
              <a:t>Benchmarker</a:t>
            </a:r>
            <a:r>
              <a:rPr lang="en-US" sz="2400" cap="none" dirty="0" smtClean="0"/>
              <a:t> Implementation – Focus on automation and speed</a:t>
            </a:r>
            <a:endParaRPr lang="en-US" sz="2400" cap="none" dirty="0"/>
          </a:p>
        </p:txBody>
      </p:sp>
      <p:sp>
        <p:nvSpPr>
          <p:cNvPr id="4" name="Google Shape;126;p21"/>
          <p:cNvSpPr/>
          <p:nvPr/>
        </p:nvSpPr>
        <p:spPr>
          <a:xfrm>
            <a:off x="914400" y="1475272"/>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query</a:t>
            </a:r>
            <a:endParaRPr sz="2000" dirty="0"/>
          </a:p>
        </p:txBody>
      </p:sp>
      <p:sp>
        <p:nvSpPr>
          <p:cNvPr id="5" name="Google Shape;127;p21"/>
          <p:cNvSpPr/>
          <p:nvPr/>
        </p:nvSpPr>
        <p:spPr>
          <a:xfrm>
            <a:off x="2362207" y="1151166"/>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6" name="Straight Arrow Connector 5"/>
          <p:cNvCxnSpPr/>
          <p:nvPr/>
        </p:nvCxnSpPr>
        <p:spPr>
          <a:xfrm>
            <a:off x="1871318" y="1843599"/>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905" y="1099188"/>
            <a:ext cx="1194879" cy="1938992"/>
          </a:xfrm>
          <a:prstGeom prst="rect">
            <a:avLst/>
          </a:prstGeom>
          <a:noFill/>
        </p:spPr>
        <p:txBody>
          <a:bodyPr wrap="none" rtlCol="0">
            <a:spAutoFit/>
          </a:bodyPr>
          <a:lstStyle/>
          <a:p>
            <a:r>
              <a:rPr lang="en-US" sz="2000" b="1" dirty="0" err="1" smtClean="0"/>
              <a:t>Thermo</a:t>
            </a:r>
            <a:endParaRPr lang="en-US" sz="2000" b="1" dirty="0" smtClean="0"/>
          </a:p>
          <a:p>
            <a:r>
              <a:rPr lang="en-US" sz="2000" dirty="0" smtClean="0"/>
              <a:t>Agilent</a:t>
            </a:r>
          </a:p>
          <a:p>
            <a:r>
              <a:rPr lang="en-US" sz="2000" dirty="0" smtClean="0"/>
              <a:t>Bruker</a:t>
            </a:r>
          </a:p>
          <a:p>
            <a:r>
              <a:rPr lang="en-US" sz="2000" dirty="0" err="1" smtClean="0"/>
              <a:t>Sciex</a:t>
            </a:r>
            <a:endParaRPr lang="en-US" sz="2000" dirty="0" smtClean="0"/>
          </a:p>
          <a:p>
            <a:r>
              <a:rPr lang="en-US" sz="2000" dirty="0" smtClean="0"/>
              <a:t>Shimadzu</a:t>
            </a:r>
          </a:p>
          <a:p>
            <a:r>
              <a:rPr lang="en-US" sz="2000" dirty="0" smtClean="0"/>
              <a:t>UIMF</a:t>
            </a:r>
            <a:endParaRPr lang="en-US" sz="2000" dirty="0"/>
          </a:p>
        </p:txBody>
      </p:sp>
      <p:sp>
        <p:nvSpPr>
          <p:cNvPr id="9" name="Google Shape;126;p21"/>
          <p:cNvSpPr/>
          <p:nvPr/>
        </p:nvSpPr>
        <p:spPr>
          <a:xfrm>
            <a:off x="8375283" y="1475272"/>
            <a:ext cx="1219200" cy="776826"/>
          </a:xfrm>
          <a:prstGeom prst="flowChartDocumen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solidFill>
                  <a:schemeClr val="bg1"/>
                </a:solidFill>
              </a:rPr>
              <a:t>reference</a:t>
            </a:r>
            <a:endParaRPr sz="2000" dirty="0">
              <a:solidFill>
                <a:schemeClr val="bg1"/>
              </a:solidFill>
            </a:endParaRPr>
          </a:p>
        </p:txBody>
      </p:sp>
      <p:cxnSp>
        <p:nvCxnSpPr>
          <p:cNvPr id="10" name="Straight Arrow Connector 9"/>
          <p:cNvCxnSpPr>
            <a:stCxn id="5" idx="2"/>
            <a:endCxn id="12" idx="0"/>
          </p:cNvCxnSpPr>
          <p:nvPr/>
        </p:nvCxnSpPr>
        <p:spPr>
          <a:xfrm>
            <a:off x="3052207" y="2499666"/>
            <a:ext cx="0" cy="34801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2518807"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cxnSp>
        <p:nvCxnSpPr>
          <p:cNvPr id="14" name="Straight Arrow Connector 13"/>
          <p:cNvCxnSpPr>
            <a:stCxn id="5" idx="3"/>
            <a:endCxn id="35" idx="1"/>
          </p:cNvCxnSpPr>
          <p:nvPr/>
        </p:nvCxnSpPr>
        <p:spPr>
          <a:xfrm>
            <a:off x="3742207" y="1825416"/>
            <a:ext cx="341188"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109853" y="2442673"/>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17" name="Straight Arrow Connector 16"/>
          <p:cNvCxnSpPr>
            <a:stCxn id="12" idx="2"/>
            <a:endCxn id="18" idx="0"/>
          </p:cNvCxnSpPr>
          <p:nvPr/>
        </p:nvCxnSpPr>
        <p:spPr>
          <a:xfrm>
            <a:off x="3052207"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518807"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sp>
        <p:nvSpPr>
          <p:cNvPr id="20" name="TextBox 19"/>
          <p:cNvSpPr txBox="1"/>
          <p:nvPr/>
        </p:nvSpPr>
        <p:spPr>
          <a:xfrm>
            <a:off x="3059853" y="3165505"/>
            <a:ext cx="1951625" cy="707886"/>
          </a:xfrm>
          <a:prstGeom prst="rect">
            <a:avLst/>
          </a:prstGeom>
          <a:noFill/>
        </p:spPr>
        <p:txBody>
          <a:bodyPr wrap="none" rtlCol="0">
            <a:spAutoFit/>
          </a:bodyPr>
          <a:lstStyle/>
          <a:p>
            <a:r>
              <a:rPr lang="en-US" sz="2000" dirty="0" err="1" smtClean="0"/>
              <a:t>SpectraST</a:t>
            </a:r>
            <a:r>
              <a:rPr lang="en-US" sz="2000" dirty="0" smtClean="0"/>
              <a:t> search</a:t>
            </a:r>
          </a:p>
          <a:p>
            <a:r>
              <a:rPr lang="en-US" sz="2000" dirty="0" err="1" smtClean="0"/>
              <a:t>PeptideProphet</a:t>
            </a:r>
            <a:endParaRPr lang="en-US" sz="2000" dirty="0"/>
          </a:p>
        </p:txBody>
      </p:sp>
      <p:cxnSp>
        <p:nvCxnSpPr>
          <p:cNvPr id="21" name="Straight Arrow Connector 20"/>
          <p:cNvCxnSpPr>
            <a:stCxn id="9" idx="2"/>
            <a:endCxn id="22" idx="0"/>
          </p:cNvCxnSpPr>
          <p:nvPr/>
        </p:nvCxnSpPr>
        <p:spPr>
          <a:xfrm>
            <a:off x="8984883" y="2200741"/>
            <a:ext cx="0" cy="64693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8451483"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sp>
        <p:nvSpPr>
          <p:cNvPr id="23" name="TextBox 22"/>
          <p:cNvSpPr txBox="1"/>
          <p:nvPr/>
        </p:nvSpPr>
        <p:spPr>
          <a:xfrm>
            <a:off x="9000032" y="2209800"/>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24" name="Straight Arrow Connector 23"/>
          <p:cNvCxnSpPr>
            <a:stCxn id="22" idx="2"/>
            <a:endCxn id="26" idx="0"/>
          </p:cNvCxnSpPr>
          <p:nvPr/>
        </p:nvCxnSpPr>
        <p:spPr>
          <a:xfrm>
            <a:off x="8984883"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45148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pic>
        <p:nvPicPr>
          <p:cNvPr id="31" name="Picture 30"/>
          <p:cNvPicPr>
            <a:picLocks noChangeAspect="1"/>
          </p:cNvPicPr>
          <p:nvPr/>
        </p:nvPicPr>
        <p:blipFill>
          <a:blip r:embed="rId3"/>
          <a:stretch>
            <a:fillRect/>
          </a:stretch>
        </p:blipFill>
        <p:spPr>
          <a:xfrm>
            <a:off x="4624284" y="4670014"/>
            <a:ext cx="1467021" cy="1246437"/>
          </a:xfrm>
          <a:prstGeom prst="rect">
            <a:avLst/>
          </a:prstGeom>
        </p:spPr>
      </p:pic>
      <p:cxnSp>
        <p:nvCxnSpPr>
          <p:cNvPr id="36" name="Straight Arrow Connector 35"/>
          <p:cNvCxnSpPr>
            <a:stCxn id="12" idx="2"/>
            <a:endCxn id="40" idx="0"/>
          </p:cNvCxnSpPr>
          <p:nvPr/>
        </p:nvCxnSpPr>
        <p:spPr>
          <a:xfrm flipH="1">
            <a:off x="1659156" y="3228680"/>
            <a:ext cx="1393051"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1125756"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cxnSp>
        <p:nvCxnSpPr>
          <p:cNvPr id="52" name="Straight Arrow Connector 51"/>
          <p:cNvCxnSpPr>
            <a:stCxn id="22" idx="2"/>
            <a:endCxn id="53" idx="0"/>
          </p:cNvCxnSpPr>
          <p:nvPr/>
        </p:nvCxnSpPr>
        <p:spPr>
          <a:xfrm flipH="1">
            <a:off x="7546463" y="3228680"/>
            <a:ext cx="143842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701306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sp>
        <p:nvSpPr>
          <p:cNvPr id="57" name="Bent Arrow 56"/>
          <p:cNvSpPr/>
          <p:nvPr/>
        </p:nvSpPr>
        <p:spPr>
          <a:xfrm rot="10800000" flipH="1">
            <a:off x="2223565" y="4803282"/>
            <a:ext cx="2207208"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Rounded Rectangle 66"/>
          <p:cNvSpPr/>
          <p:nvPr/>
        </p:nvSpPr>
        <p:spPr>
          <a:xfrm>
            <a:off x="5111186" y="2743200"/>
            <a:ext cx="1149688" cy="589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QC Material?</a:t>
            </a:r>
            <a:endParaRPr lang="en-US" dirty="0"/>
          </a:p>
        </p:txBody>
      </p:sp>
      <p:cxnSp>
        <p:nvCxnSpPr>
          <p:cNvPr id="68" name="Straight Arrow Connector 67"/>
          <p:cNvCxnSpPr/>
          <p:nvPr/>
        </p:nvCxnSpPr>
        <p:spPr>
          <a:xfrm>
            <a:off x="3585607" y="2971800"/>
            <a:ext cx="1525579"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3585607" y="3057844"/>
            <a:ext cx="1525579"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824815" y="1151166"/>
            <a:ext cx="5253991" cy="3652116"/>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6819900" y="770166"/>
            <a:ext cx="2337178" cy="461665"/>
          </a:xfrm>
          <a:prstGeom prst="rect">
            <a:avLst/>
          </a:prstGeom>
          <a:noFill/>
        </p:spPr>
        <p:txBody>
          <a:bodyPr wrap="none" rtlCol="0">
            <a:spAutoFit/>
          </a:bodyPr>
          <a:lstStyle/>
          <a:p>
            <a:r>
              <a:rPr lang="en-US" sz="2400" i="1" dirty="0" smtClean="0"/>
              <a:t>Pre-run on server</a:t>
            </a:r>
            <a:endParaRPr lang="en-US" sz="2400" i="1" dirty="0"/>
          </a:p>
        </p:txBody>
      </p:sp>
      <p:sp>
        <p:nvSpPr>
          <p:cNvPr id="85" name="TextBox 84"/>
          <p:cNvSpPr txBox="1"/>
          <p:nvPr/>
        </p:nvSpPr>
        <p:spPr>
          <a:xfrm>
            <a:off x="10119167" y="1172706"/>
            <a:ext cx="1762727" cy="923330"/>
          </a:xfrm>
          <a:prstGeom prst="rect">
            <a:avLst/>
          </a:prstGeom>
          <a:noFill/>
        </p:spPr>
        <p:txBody>
          <a:bodyPr wrap="none" rtlCol="0">
            <a:spAutoFit/>
          </a:bodyPr>
          <a:lstStyle/>
          <a:p>
            <a:r>
              <a:rPr lang="en-US" i="1" dirty="0" smtClean="0"/>
              <a:t>200 ng HeLa</a:t>
            </a:r>
          </a:p>
          <a:p>
            <a:r>
              <a:rPr lang="en-US" i="1" dirty="0" smtClean="0"/>
              <a:t>standard LC</a:t>
            </a:r>
          </a:p>
          <a:p>
            <a:r>
              <a:rPr lang="en-US" i="1" dirty="0" smtClean="0"/>
              <a:t>standard MS/MS</a:t>
            </a:r>
            <a:endParaRPr lang="en-US" i="1" dirty="0"/>
          </a:p>
        </p:txBody>
      </p:sp>
      <p:sp>
        <p:nvSpPr>
          <p:cNvPr id="35" name="Rounded Rectangle 34"/>
          <p:cNvSpPr/>
          <p:nvPr/>
        </p:nvSpPr>
        <p:spPr>
          <a:xfrm>
            <a:off x="4083395" y="1530436"/>
            <a:ext cx="1149688" cy="589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Mass Spec?</a:t>
            </a:r>
            <a:endParaRPr lang="en-US" dirty="0"/>
          </a:p>
        </p:txBody>
      </p:sp>
      <p:sp>
        <p:nvSpPr>
          <p:cNvPr id="56" name="Bent Arrow 55"/>
          <p:cNvSpPr/>
          <p:nvPr/>
        </p:nvSpPr>
        <p:spPr>
          <a:xfrm rot="10800000">
            <a:off x="6284817" y="4803283"/>
            <a:ext cx="2238215"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5908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500"/>
                                  </p:stCondLst>
                                  <p:childTnLst>
                                    <p:set>
                                      <p:cBhvr>
                                        <p:cTn id="21" dur="1" fill="hold">
                                          <p:stCondLst>
                                            <p:cond delay="0"/>
                                          </p:stCondLst>
                                        </p:cTn>
                                        <p:tgtEl>
                                          <p:spTgt spid="10"/>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6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3"/>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7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7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7"/>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1"/>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 grpId="0" animBg="1"/>
      <p:bldP spid="5" grpId="0" animBg="1"/>
      <p:bldP spid="7" grpId="0"/>
      <p:bldP spid="9" grpId="0" animBg="1"/>
      <p:bldP spid="12" grpId="0" animBg="1"/>
      <p:bldP spid="16" grpId="0"/>
      <p:bldP spid="18" grpId="0" animBg="1"/>
      <p:bldP spid="20" grpId="0"/>
      <p:bldP spid="22" grpId="0" animBg="1"/>
      <p:bldP spid="23" grpId="0"/>
      <p:bldP spid="26" grpId="0" animBg="1"/>
      <p:bldP spid="40" grpId="0" animBg="1"/>
      <p:bldP spid="53" grpId="0" animBg="1"/>
      <p:bldP spid="57" grpId="0" animBg="1"/>
      <p:bldP spid="67" grpId="0" animBg="1"/>
      <p:bldP spid="71" grpId="0" animBg="1"/>
      <p:bldP spid="74" grpId="0"/>
      <p:bldP spid="85" grpId="0"/>
      <p:bldP spid="35" grpId="0" animBg="1"/>
      <p:bldP spid="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ID-free + ID-based metrics</a:t>
            </a:r>
            <a:endParaRPr lang="en-US" sz="2400" cap="none"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4191588182"/>
              </p:ext>
            </p:extLst>
          </p:nvPr>
        </p:nvGraphicFramePr>
        <p:xfrm>
          <a:off x="1905000" y="3785989"/>
          <a:ext cx="6858000" cy="2410308"/>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808264114"/>
                    </a:ext>
                  </a:extLst>
                </a:gridCol>
                <a:gridCol w="1295400">
                  <a:extLst>
                    <a:ext uri="{9D8B030D-6E8A-4147-A177-3AD203B41FA5}">
                      <a16:colId xmlns:a16="http://schemas.microsoft.com/office/drawing/2014/main" val="1861532158"/>
                    </a:ext>
                  </a:extLst>
                </a:gridCol>
                <a:gridCol w="1219200">
                  <a:extLst>
                    <a:ext uri="{9D8B030D-6E8A-4147-A177-3AD203B41FA5}">
                      <a16:colId xmlns:a16="http://schemas.microsoft.com/office/drawing/2014/main" val="472143078"/>
                    </a:ext>
                  </a:extLst>
                </a:gridCol>
                <a:gridCol w="1066800">
                  <a:extLst>
                    <a:ext uri="{9D8B030D-6E8A-4147-A177-3AD203B41FA5}">
                      <a16:colId xmlns:a16="http://schemas.microsoft.com/office/drawing/2014/main" val="2170212829"/>
                    </a:ext>
                  </a:extLst>
                </a:gridCol>
                <a:gridCol w="947650">
                  <a:extLst>
                    <a:ext uri="{9D8B030D-6E8A-4147-A177-3AD203B41FA5}">
                      <a16:colId xmlns:a16="http://schemas.microsoft.com/office/drawing/2014/main" val="2617575511"/>
                    </a:ext>
                  </a:extLst>
                </a:gridCol>
                <a:gridCol w="1185950">
                  <a:extLst>
                    <a:ext uri="{9D8B030D-6E8A-4147-A177-3AD203B41FA5}">
                      <a16:colId xmlns:a16="http://schemas.microsoft.com/office/drawing/2014/main" val="817455653"/>
                    </a:ext>
                  </a:extLst>
                </a:gridCol>
              </a:tblGrid>
              <a:tr h="291659">
                <a:tc>
                  <a:txBody>
                    <a:bodyPr/>
                    <a:lstStyle/>
                    <a:p>
                      <a:endParaRPr lang="en-US" sz="1800" dirty="0"/>
                    </a:p>
                  </a:txBody>
                  <a:tcPr marL="71916" marR="71916" marT="35958" marB="35958"/>
                </a:tc>
                <a:tc>
                  <a:txBody>
                    <a:bodyPr/>
                    <a:lstStyle/>
                    <a:p>
                      <a:r>
                        <a:rPr lang="en-US" sz="1800" dirty="0" smtClean="0"/>
                        <a:t>Sample</a:t>
                      </a:r>
                      <a:endParaRPr lang="en-US" sz="1800" dirty="0"/>
                    </a:p>
                  </a:txBody>
                  <a:tcPr marL="71916" marR="71916" marT="35958" marB="35958"/>
                </a:tc>
                <a:tc>
                  <a:txBody>
                    <a:bodyPr/>
                    <a:lstStyle/>
                    <a:p>
                      <a:r>
                        <a:rPr lang="en-US" sz="1800" dirty="0" smtClean="0"/>
                        <a:t>LC</a:t>
                      </a:r>
                      <a:endParaRPr lang="en-US" sz="1800" dirty="0"/>
                    </a:p>
                  </a:txBody>
                  <a:tcPr marL="71916" marR="71916" marT="35958" marB="35958"/>
                </a:tc>
                <a:tc>
                  <a:txBody>
                    <a:bodyPr/>
                    <a:lstStyle/>
                    <a:p>
                      <a:r>
                        <a:rPr lang="en-US" sz="1800" dirty="0" smtClean="0"/>
                        <a:t>Source</a:t>
                      </a:r>
                      <a:endParaRPr lang="en-US" sz="1800" dirty="0"/>
                    </a:p>
                  </a:txBody>
                  <a:tcPr marL="71916" marR="71916" marT="35958" marB="35958"/>
                </a:tc>
                <a:tc>
                  <a:txBody>
                    <a:bodyPr/>
                    <a:lstStyle/>
                    <a:p>
                      <a:r>
                        <a:rPr lang="en-US" sz="1800" dirty="0" smtClean="0"/>
                        <a:t>MS1</a:t>
                      </a:r>
                      <a:endParaRPr lang="en-US" sz="1800" dirty="0"/>
                    </a:p>
                  </a:txBody>
                  <a:tcPr marL="71916" marR="71916" marT="35958" marB="35958"/>
                </a:tc>
                <a:tc>
                  <a:txBody>
                    <a:bodyPr/>
                    <a:lstStyle/>
                    <a:p>
                      <a:r>
                        <a:rPr lang="en-US" sz="1800" dirty="0" smtClean="0"/>
                        <a:t>MS2</a:t>
                      </a:r>
                      <a:endParaRPr lang="en-US" sz="1800" dirty="0"/>
                    </a:p>
                  </a:txBody>
                  <a:tcPr marL="71916" marR="71916" marT="35958" marB="35958"/>
                </a:tc>
                <a:extLst>
                  <a:ext uri="{0D108BD9-81ED-4DB2-BD59-A6C34878D82A}">
                    <a16:rowId xmlns:a16="http://schemas.microsoft.com/office/drawing/2014/main" val="1129630933"/>
                  </a:ext>
                </a:extLst>
              </a:tr>
              <a:tr h="291659">
                <a:tc>
                  <a:txBody>
                    <a:bodyPr/>
                    <a:lstStyle/>
                    <a:p>
                      <a:r>
                        <a:rPr lang="en-US" sz="1800" dirty="0" smtClean="0"/>
                        <a:t>ID-free</a:t>
                      </a:r>
                      <a:endParaRPr lang="en-US" sz="1800" dirty="0"/>
                    </a:p>
                  </a:txBody>
                  <a:tcPr marL="71916" marR="71916" marT="35958" marB="35958"/>
                </a:tc>
                <a:tc>
                  <a:txBody>
                    <a:bodyPr/>
                    <a:lstStyle/>
                    <a:p>
                      <a:r>
                        <a:rPr lang="en-US" sz="1800" dirty="0" smtClean="0"/>
                        <a:t>amount</a:t>
                      </a:r>
                      <a:r>
                        <a:rPr lang="en-US" sz="1800" baseline="0" dirty="0" smtClean="0"/>
                        <a:t> loaded on column</a:t>
                      </a:r>
                      <a:endParaRPr lang="en-US" sz="1800" dirty="0"/>
                    </a:p>
                  </a:txBody>
                  <a:tcPr marL="71916" marR="71916" marT="35958" marB="35958"/>
                </a:tc>
                <a:tc>
                  <a:txBody>
                    <a:bodyPr/>
                    <a:lstStyle/>
                    <a:p>
                      <a:r>
                        <a:rPr lang="en-US" sz="1800" dirty="0" smtClean="0"/>
                        <a:t>Peak-widths,</a:t>
                      </a:r>
                      <a:r>
                        <a:rPr lang="en-US" sz="1800" baseline="0" dirty="0" smtClean="0"/>
                        <a:t> peak capacity</a:t>
                      </a:r>
                      <a:endParaRPr lang="en-US" sz="1800" dirty="0"/>
                    </a:p>
                  </a:txBody>
                  <a:tcPr marL="71916" marR="71916" marT="35958" marB="35958"/>
                </a:tc>
                <a:tc>
                  <a:txBody>
                    <a:bodyPr/>
                    <a:lstStyle/>
                    <a:p>
                      <a:r>
                        <a:rPr lang="en-US" sz="1800" dirty="0" smtClean="0"/>
                        <a:t>stability</a:t>
                      </a:r>
                      <a:endParaRPr lang="en-US" sz="1800" dirty="0"/>
                    </a:p>
                  </a:txBody>
                  <a:tcPr marL="71916" marR="71916" marT="35958" marB="35958"/>
                </a:tc>
                <a:tc>
                  <a:txBody>
                    <a:bodyPr/>
                    <a:lstStyle/>
                    <a:p>
                      <a:r>
                        <a:rPr lang="en-US" sz="1800" dirty="0" smtClean="0"/>
                        <a:t>TIC</a:t>
                      </a:r>
                      <a:endParaRPr lang="en-US" sz="1800" dirty="0"/>
                    </a:p>
                  </a:txBody>
                  <a:tcPr marL="71916" marR="71916" marT="35958" marB="35958"/>
                </a:tc>
                <a:tc>
                  <a:txBody>
                    <a:bodyPr/>
                    <a:lstStyle/>
                    <a:p>
                      <a:r>
                        <a:rPr lang="en-US" sz="1800" dirty="0" smtClean="0"/>
                        <a:t>Total signal</a:t>
                      </a:r>
                      <a:endParaRPr lang="en-US" sz="1800" dirty="0"/>
                    </a:p>
                  </a:txBody>
                  <a:tcPr marL="71916" marR="71916" marT="35958" marB="35958"/>
                </a:tc>
                <a:extLst>
                  <a:ext uri="{0D108BD9-81ED-4DB2-BD59-A6C34878D82A}">
                    <a16:rowId xmlns:a16="http://schemas.microsoft.com/office/drawing/2014/main" val="1021100382"/>
                  </a:ext>
                </a:extLst>
              </a:tr>
              <a:tr h="291659">
                <a:tc>
                  <a:txBody>
                    <a:bodyPr/>
                    <a:lstStyle/>
                    <a:p>
                      <a:r>
                        <a:rPr lang="en-US" sz="1800" dirty="0" smtClean="0"/>
                        <a:t>ID-based</a:t>
                      </a:r>
                      <a:endParaRPr lang="en-US" sz="1800" dirty="0"/>
                    </a:p>
                  </a:txBody>
                  <a:tcPr marL="71916" marR="71916" marT="35958" marB="35958"/>
                </a:tc>
                <a:tc>
                  <a:txBody>
                    <a:bodyPr/>
                    <a:lstStyle/>
                    <a:p>
                      <a:r>
                        <a:rPr lang="en-US" sz="1800" dirty="0" smtClean="0"/>
                        <a:t>% spectra matched</a:t>
                      </a:r>
                      <a:endParaRPr lang="en-US" sz="1800" dirty="0"/>
                    </a:p>
                  </a:txBody>
                  <a:tcPr marL="71916" marR="71916" marT="35958" marB="35958"/>
                </a:tc>
                <a:tc>
                  <a:txBody>
                    <a:bodyPr/>
                    <a:lstStyle/>
                    <a:p>
                      <a:r>
                        <a:rPr lang="en-US" sz="1800" dirty="0" smtClean="0"/>
                        <a:t>pH of mobile phases</a:t>
                      </a:r>
                      <a:endParaRPr lang="en-US" sz="1800" dirty="0"/>
                    </a:p>
                  </a:txBody>
                  <a:tcPr marL="71916" marR="71916" marT="35958" marB="35958"/>
                </a:tc>
                <a:tc>
                  <a:txBody>
                    <a:bodyPr/>
                    <a:lstStyle/>
                    <a:p>
                      <a:r>
                        <a:rPr lang="en-US" sz="1800" dirty="0" smtClean="0"/>
                        <a:t>z-</a:t>
                      </a:r>
                      <a:r>
                        <a:rPr lang="en-US" sz="1800" dirty="0" err="1" smtClean="0"/>
                        <a:t>dist</a:t>
                      </a:r>
                      <a:r>
                        <a:rPr lang="en-US" sz="1800" baseline="0" dirty="0" smtClean="0"/>
                        <a:t> of PSMs</a:t>
                      </a:r>
                      <a:endParaRPr lang="en-US" sz="1800" dirty="0"/>
                    </a:p>
                  </a:txBody>
                  <a:tcPr marL="71916" marR="71916" marT="35958" marB="35958"/>
                </a:tc>
                <a:tc>
                  <a:txBody>
                    <a:bodyPr/>
                    <a:lstStyle/>
                    <a:p>
                      <a:r>
                        <a:rPr lang="en-US" sz="1800" dirty="0" smtClean="0"/>
                        <a:t>mass error</a:t>
                      </a:r>
                      <a:endParaRPr lang="en-US" sz="1800" dirty="0"/>
                    </a:p>
                  </a:txBody>
                  <a:tcPr marL="71916" marR="71916" marT="35958" marB="35958"/>
                </a:tc>
                <a:tc>
                  <a:txBody>
                    <a:bodyPr/>
                    <a:lstStyle/>
                    <a:p>
                      <a:r>
                        <a:rPr lang="en-US" sz="1800" dirty="0" smtClean="0"/>
                        <a:t>mass error;</a:t>
                      </a:r>
                      <a:r>
                        <a:rPr lang="en-US" sz="1800" baseline="0" dirty="0" smtClean="0"/>
                        <a:t> </a:t>
                      </a:r>
                    </a:p>
                    <a:p>
                      <a:r>
                        <a:rPr lang="en-US" sz="1800" dirty="0" smtClean="0"/>
                        <a:t># PSMs</a:t>
                      </a:r>
                      <a:endParaRPr lang="en-US" sz="1800" dirty="0"/>
                    </a:p>
                  </a:txBody>
                  <a:tcPr marL="71916" marR="71916" marT="35958" marB="35958"/>
                </a:tc>
                <a:extLst>
                  <a:ext uri="{0D108BD9-81ED-4DB2-BD59-A6C34878D82A}">
                    <a16:rowId xmlns:a16="http://schemas.microsoft.com/office/drawing/2014/main" val="3599667411"/>
                  </a:ext>
                </a:extLst>
              </a:tr>
            </a:tbl>
          </a:graphicData>
        </a:graphic>
      </p:graphicFrame>
      <p:sp>
        <p:nvSpPr>
          <p:cNvPr id="8" name="TextBox 7"/>
          <p:cNvSpPr txBox="1"/>
          <p:nvPr/>
        </p:nvSpPr>
        <p:spPr>
          <a:xfrm>
            <a:off x="-1385" y="5754469"/>
            <a:ext cx="1906385" cy="646331"/>
          </a:xfrm>
          <a:prstGeom prst="rect">
            <a:avLst/>
          </a:prstGeom>
          <a:noFill/>
        </p:spPr>
        <p:txBody>
          <a:bodyPr wrap="square" rtlCol="0">
            <a:spAutoFit/>
          </a:bodyPr>
          <a:lstStyle/>
          <a:p>
            <a:r>
              <a:rPr lang="en-US" i="1" dirty="0" smtClean="0"/>
              <a:t>*there are more metrics than these</a:t>
            </a:r>
            <a:endParaRPr lang="en-US" i="1" dirty="0"/>
          </a:p>
        </p:txBody>
      </p:sp>
      <p:sp>
        <p:nvSpPr>
          <p:cNvPr id="3" name="TextBox 2"/>
          <p:cNvSpPr txBox="1"/>
          <p:nvPr/>
        </p:nvSpPr>
        <p:spPr>
          <a:xfrm>
            <a:off x="12420600" y="2061150"/>
            <a:ext cx="2645861" cy="3693319"/>
          </a:xfrm>
          <a:prstGeom prst="rect">
            <a:avLst/>
          </a:prstGeom>
          <a:noFill/>
        </p:spPr>
        <p:txBody>
          <a:bodyPr wrap="square" rtlCol="0">
            <a:spAutoFit/>
          </a:bodyPr>
          <a:lstStyle/>
          <a:p>
            <a:r>
              <a:rPr lang="en-US" dirty="0" smtClean="0"/>
              <a:t>Instead of plotting a </a:t>
            </a:r>
            <a:r>
              <a:rPr lang="en-US" dirty="0"/>
              <a:t>predefined peptide or </a:t>
            </a:r>
            <a:r>
              <a:rPr lang="en-US" i="1" dirty="0"/>
              <a:t>m/z</a:t>
            </a:r>
            <a:r>
              <a:rPr lang="en-US" dirty="0"/>
              <a:t> across many datasets, we use </a:t>
            </a:r>
            <a:r>
              <a:rPr lang="en-US" dirty="0" smtClean="0"/>
              <a:t>machine learning </a:t>
            </a:r>
            <a:r>
              <a:rPr lang="en-US" dirty="0"/>
              <a:t>to model the performance of the LC and the ion source, to give more actionable QC metrics for troubleshooting. We also strive to have one ID-based and one ID-free metric for each system component.</a:t>
            </a:r>
          </a:p>
        </p:txBody>
      </p:sp>
    </p:spTree>
    <p:extLst>
      <p:ext uri="{BB962C8B-B14F-4D97-AF65-F5344CB8AC3E}">
        <p14:creationId xmlns:p14="http://schemas.microsoft.com/office/powerpoint/2010/main" val="317188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982200" cy="457200"/>
          </a:xfrm>
        </p:spPr>
        <p:txBody>
          <a:bodyPr>
            <a:noAutofit/>
          </a:bodyPr>
          <a:lstStyle/>
          <a:p>
            <a:r>
              <a:rPr lang="en-US" sz="2400" cap="none" dirty="0" smtClean="0"/>
              <a:t>Development of QC </a:t>
            </a:r>
            <a:r>
              <a:rPr lang="en-US" sz="2400" cap="none" dirty="0" err="1" smtClean="0"/>
              <a:t>Benchmarker</a:t>
            </a:r>
            <a:endParaRPr lang="en-US" sz="2400" cap="none"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sp>
        <p:nvSpPr>
          <p:cNvPr id="5" name="TextBox 4"/>
          <p:cNvSpPr txBox="1"/>
          <p:nvPr/>
        </p:nvSpPr>
        <p:spPr>
          <a:xfrm>
            <a:off x="2590800" y="762000"/>
            <a:ext cx="1866665" cy="369332"/>
          </a:xfrm>
          <a:prstGeom prst="rect">
            <a:avLst/>
          </a:prstGeom>
          <a:noFill/>
        </p:spPr>
        <p:txBody>
          <a:bodyPr wrap="none" rtlCol="0">
            <a:spAutoFit/>
          </a:bodyPr>
          <a:lstStyle/>
          <a:p>
            <a:r>
              <a:rPr lang="en-US" dirty="0" smtClean="0"/>
              <a:t>Standard sample, </a:t>
            </a:r>
            <a:endParaRPr lang="en-US" dirty="0"/>
          </a:p>
        </p:txBody>
      </p:sp>
      <p:sp>
        <p:nvSpPr>
          <p:cNvPr id="8" name="Rectangle 7"/>
          <p:cNvSpPr/>
          <p:nvPr/>
        </p:nvSpPr>
        <p:spPr>
          <a:xfrm>
            <a:off x="2590800" y="762000"/>
            <a:ext cx="16764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229335" y="762000"/>
            <a:ext cx="1348703" cy="369332"/>
          </a:xfrm>
          <a:prstGeom prst="rect">
            <a:avLst/>
          </a:prstGeom>
          <a:noFill/>
        </p:spPr>
        <p:txBody>
          <a:bodyPr wrap="none" rtlCol="0">
            <a:spAutoFit/>
          </a:bodyPr>
          <a:lstStyle/>
          <a:p>
            <a:r>
              <a:rPr lang="en-US" dirty="0"/>
              <a:t>LC gradient, </a:t>
            </a:r>
          </a:p>
        </p:txBody>
      </p:sp>
      <p:sp>
        <p:nvSpPr>
          <p:cNvPr id="10" name="TextBox 9"/>
          <p:cNvSpPr txBox="1"/>
          <p:nvPr/>
        </p:nvSpPr>
        <p:spPr>
          <a:xfrm>
            <a:off x="5410200" y="762000"/>
            <a:ext cx="2836418" cy="369332"/>
          </a:xfrm>
          <a:prstGeom prst="rect">
            <a:avLst/>
          </a:prstGeom>
          <a:noFill/>
        </p:spPr>
        <p:txBody>
          <a:bodyPr wrap="none" rtlCol="0">
            <a:spAutoFit/>
          </a:bodyPr>
          <a:lstStyle/>
          <a:p>
            <a:r>
              <a:rPr lang="en-US" dirty="0" smtClean="0"/>
              <a:t>and </a:t>
            </a:r>
            <a:r>
              <a:rPr lang="en-US" dirty="0"/>
              <a:t>acquisition parameters</a:t>
            </a:r>
          </a:p>
        </p:txBody>
      </p:sp>
      <p:sp>
        <p:nvSpPr>
          <p:cNvPr id="11" name="Rectangle 10"/>
          <p:cNvSpPr/>
          <p:nvPr/>
        </p:nvSpPr>
        <p:spPr>
          <a:xfrm>
            <a:off x="4267200" y="762000"/>
            <a:ext cx="12192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86400" y="762000"/>
            <a:ext cx="33528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4248033" y="4222868"/>
            <a:ext cx="1181335" cy="685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014626" y="5194300"/>
            <a:ext cx="5636287" cy="646331"/>
          </a:xfrm>
          <a:prstGeom prst="rect">
            <a:avLst/>
          </a:prstGeom>
          <a:noFill/>
        </p:spPr>
        <p:txBody>
          <a:bodyPr wrap="none" rtlCol="0">
            <a:spAutoFit/>
          </a:bodyPr>
          <a:lstStyle/>
          <a:p>
            <a:pPr algn="ctr"/>
            <a:r>
              <a:rPr lang="en-US" b="1" u="sng" dirty="0" smtClean="0">
                <a:solidFill>
                  <a:srgbClr val="FF0000"/>
                </a:solidFill>
              </a:rPr>
              <a:t>Problems</a:t>
            </a:r>
          </a:p>
          <a:p>
            <a:pPr algn="ctr"/>
            <a:r>
              <a:rPr lang="en-US" dirty="0" smtClean="0">
                <a:solidFill>
                  <a:srgbClr val="FF0000"/>
                </a:solidFill>
              </a:rPr>
              <a:t>Pumps, column, mobile phases, system contaminants, etc.</a:t>
            </a:r>
            <a:endParaRPr lang="en-US" dirty="0">
              <a:solidFill>
                <a:srgbClr val="FF0000"/>
              </a:solidFill>
            </a:endParaRPr>
          </a:p>
        </p:txBody>
      </p:sp>
      <p:sp>
        <p:nvSpPr>
          <p:cNvPr id="15" name="Right Brace 14"/>
          <p:cNvSpPr/>
          <p:nvPr/>
        </p:nvSpPr>
        <p:spPr>
          <a:xfrm rot="5400000">
            <a:off x="6944492" y="2617717"/>
            <a:ext cx="457200" cy="3146566"/>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3401755" y="3592020"/>
            <a:ext cx="457200" cy="119796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046673" y="4419600"/>
            <a:ext cx="1220527" cy="369332"/>
          </a:xfrm>
          <a:prstGeom prst="rect">
            <a:avLst/>
          </a:prstGeom>
          <a:noFill/>
        </p:spPr>
        <p:txBody>
          <a:bodyPr wrap="none" rtlCol="0">
            <a:spAutoFit/>
          </a:bodyPr>
          <a:lstStyle/>
          <a:p>
            <a:pPr algn="ctr"/>
            <a:r>
              <a:rPr lang="en-US" dirty="0" smtClean="0"/>
              <a:t>Very stable</a:t>
            </a:r>
            <a:endParaRPr lang="en-US" dirty="0"/>
          </a:p>
        </p:txBody>
      </p:sp>
      <p:sp>
        <p:nvSpPr>
          <p:cNvPr id="18" name="TextBox 17"/>
          <p:cNvSpPr txBox="1"/>
          <p:nvPr/>
        </p:nvSpPr>
        <p:spPr>
          <a:xfrm>
            <a:off x="5599809" y="4419600"/>
            <a:ext cx="3239391" cy="646331"/>
          </a:xfrm>
          <a:prstGeom prst="rect">
            <a:avLst/>
          </a:prstGeom>
          <a:noFill/>
        </p:spPr>
        <p:txBody>
          <a:bodyPr wrap="square" rtlCol="0">
            <a:spAutoFit/>
          </a:bodyPr>
          <a:lstStyle/>
          <a:p>
            <a:pPr algn="ctr"/>
            <a:r>
              <a:rPr lang="en-US" dirty="0" smtClean="0"/>
              <a:t>Performance of source to MS2 is verified during calibration</a:t>
            </a:r>
            <a:endParaRPr lang="en-US" dirty="0"/>
          </a:p>
        </p:txBody>
      </p:sp>
    </p:spTree>
    <p:extLst>
      <p:ext uri="{BB962C8B-B14F-4D97-AF65-F5344CB8AC3E}">
        <p14:creationId xmlns:p14="http://schemas.microsoft.com/office/powerpoint/2010/main" val="200166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2" grpId="0" animBg="1"/>
      <p:bldP spid="12" grpId="1" animBg="1"/>
      <p:bldP spid="13" grpId="0" animBg="1"/>
      <p:bldP spid="14" grpId="0"/>
      <p:bldP spid="15" grpId="0" animBg="1"/>
      <p:bldP spid="16" grpId="0" animBg="1"/>
      <p:bldP spid="17" grpId="0"/>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MML_Master_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2920</TotalTime>
  <Words>1581</Words>
  <Application>Microsoft Office PowerPoint</Application>
  <PresentationFormat>Widescreen</PresentationFormat>
  <Paragraphs>299</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ＭＳ Ｐゴシック</vt:lpstr>
      <vt:lpstr>Arial</vt:lpstr>
      <vt:lpstr>Calibri</vt:lpstr>
      <vt:lpstr>Courier New</vt:lpstr>
      <vt:lpstr>Helvetica</vt:lpstr>
      <vt:lpstr>Wingdings</vt:lpstr>
      <vt:lpstr>MML_Master_Slide</vt:lpstr>
      <vt:lpstr>QC Benchmarker: a streamlined web application to comprehensively evaluate instrument performance and direct troubleshooting</vt:lpstr>
      <vt:lpstr>System Suitability – how you test is important</vt:lpstr>
      <vt:lpstr>Proteomics - System suitability sample and metrics</vt:lpstr>
      <vt:lpstr>QC – the current toolset</vt:lpstr>
      <vt:lpstr>Yet another tool!!!</vt:lpstr>
      <vt:lpstr>QC Benchmarker – Goals and Rationale</vt:lpstr>
      <vt:lpstr>QC Benchmarker Implementation – Focus on automation and speed</vt:lpstr>
      <vt:lpstr>ID-free + ID-based metrics</vt:lpstr>
      <vt:lpstr>Development of QC Benchmarker</vt:lpstr>
      <vt:lpstr>Example of a performance threshold – PSMs</vt:lpstr>
      <vt:lpstr>Machine Learning-based prediction of mobile phase pH and pump performance</vt:lpstr>
      <vt:lpstr>Autocorrelation-based peak width determination</vt:lpstr>
      <vt:lpstr>Autocorrelation-based peak width determination</vt:lpstr>
      <vt:lpstr>Autocorrelation-based peak width determination</vt:lpstr>
      <vt:lpstr>Autocorrelation-based measure of spray stability</vt:lpstr>
      <vt:lpstr>Autocorrelation-based measure of spray stability</vt:lpstr>
      <vt:lpstr>Autocorrelation-based measure of spray stability</vt:lpstr>
      <vt:lpstr>ID-free + ID-based metrics</vt:lpstr>
      <vt:lpstr>msqc.live</vt:lpstr>
      <vt:lpstr>msqc.live</vt:lpstr>
      <vt:lpstr>PowerPoint Presentation</vt:lpstr>
      <vt:lpstr>PowerPoint Presentation</vt:lpstr>
    </vt:vector>
  </TitlesOfParts>
  <Company>NOS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Neely</dc:creator>
  <cp:lastModifiedBy>Ben Neely</cp:lastModifiedBy>
  <cp:revision>166</cp:revision>
  <cp:lastPrinted>2016-08-26T14:48:49Z</cp:lastPrinted>
  <dcterms:created xsi:type="dcterms:W3CDTF">2016-08-08T19:52:15Z</dcterms:created>
  <dcterms:modified xsi:type="dcterms:W3CDTF">2019-06-03T19:24:08Z</dcterms:modified>
</cp:coreProperties>
</file>